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017" r:id="rId2"/>
    <p:sldId id="2098" r:id="rId3"/>
    <p:sldId id="278" r:id="rId4"/>
    <p:sldId id="2035" r:id="rId5"/>
    <p:sldId id="2037" r:id="rId6"/>
    <p:sldId id="2036" r:id="rId7"/>
    <p:sldId id="2038" r:id="rId8"/>
    <p:sldId id="2039" r:id="rId9"/>
    <p:sldId id="2040" r:id="rId10"/>
    <p:sldId id="2041" r:id="rId11"/>
    <p:sldId id="2042" r:id="rId12"/>
    <p:sldId id="2044" r:id="rId13"/>
    <p:sldId id="2043" r:id="rId14"/>
    <p:sldId id="2045" r:id="rId15"/>
    <p:sldId id="2046" r:id="rId16"/>
    <p:sldId id="2047" r:id="rId17"/>
    <p:sldId id="2050" r:id="rId18"/>
    <p:sldId id="2051" r:id="rId19"/>
    <p:sldId id="2049" r:id="rId20"/>
    <p:sldId id="2052" r:id="rId21"/>
    <p:sldId id="2053" r:id="rId22"/>
    <p:sldId id="2054" r:id="rId23"/>
    <p:sldId id="2060" r:id="rId24"/>
    <p:sldId id="2055" r:id="rId25"/>
    <p:sldId id="2056" r:id="rId26"/>
    <p:sldId id="2057" r:id="rId27"/>
    <p:sldId id="2058" r:id="rId28"/>
    <p:sldId id="2059" r:id="rId29"/>
    <p:sldId id="2061" r:id="rId30"/>
    <p:sldId id="2062" r:id="rId31"/>
    <p:sldId id="2063" r:id="rId32"/>
    <p:sldId id="2064" r:id="rId33"/>
    <p:sldId id="2065" r:id="rId34"/>
    <p:sldId id="2066" r:id="rId35"/>
    <p:sldId id="2067" r:id="rId36"/>
    <p:sldId id="2068" r:id="rId37"/>
    <p:sldId id="2069" r:id="rId38"/>
    <p:sldId id="2071" r:id="rId39"/>
    <p:sldId id="2070" r:id="rId40"/>
    <p:sldId id="2072" r:id="rId41"/>
    <p:sldId id="2074" r:id="rId42"/>
    <p:sldId id="2073" r:id="rId43"/>
    <p:sldId id="2076" r:id="rId44"/>
    <p:sldId id="2075" r:id="rId45"/>
    <p:sldId id="2077" r:id="rId46"/>
    <p:sldId id="2078" r:id="rId47"/>
    <p:sldId id="2079" r:id="rId48"/>
    <p:sldId id="2080" r:id="rId49"/>
    <p:sldId id="2081" r:id="rId50"/>
    <p:sldId id="2091" r:id="rId51"/>
    <p:sldId id="2090" r:id="rId52"/>
    <p:sldId id="2092" r:id="rId53"/>
    <p:sldId id="2093" r:id="rId54"/>
    <p:sldId id="2083" r:id="rId55"/>
    <p:sldId id="2082" r:id="rId56"/>
    <p:sldId id="2084" r:id="rId57"/>
    <p:sldId id="2085" r:id="rId58"/>
    <p:sldId id="2086" r:id="rId59"/>
    <p:sldId id="2087" r:id="rId60"/>
    <p:sldId id="2088" r:id="rId61"/>
    <p:sldId id="2089" r:id="rId62"/>
    <p:sldId id="2095" r:id="rId63"/>
    <p:sldId id="2096" r:id="rId64"/>
    <p:sldId id="2097" r:id="rId65"/>
    <p:sldId id="2094" r:id="rId66"/>
    <p:sldId id="204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B80DF5-7B73-43C7-8633-8E3459A10F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66D227F-60C5-4DF9-9FE4-646C18AD0DD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Model Requirements</a:t>
          </a:r>
        </a:p>
      </dgm:t>
    </dgm:pt>
    <dgm:pt modelId="{B66C75F6-F2D0-4673-8E6C-6A75E1D5BA09}" type="parTrans" cxnId="{4ECB4065-407F-4835-93BF-2513F0E5A497}">
      <dgm:prSet/>
      <dgm:spPr/>
      <dgm:t>
        <a:bodyPr/>
        <a:lstStyle/>
        <a:p>
          <a:endParaRPr lang="en-US" noProof="0" dirty="0"/>
        </a:p>
      </dgm:t>
    </dgm:pt>
    <dgm:pt modelId="{CA29A37C-F6F2-4AE0-AD7F-844BBA36931C}" type="sibTrans" cxnId="{4ECB4065-407F-4835-93BF-2513F0E5A497}">
      <dgm:prSet/>
      <dgm:spPr/>
      <dgm:t>
        <a:bodyPr/>
        <a:lstStyle/>
        <a:p>
          <a:endParaRPr lang="en-US" noProof="0" dirty="0"/>
        </a:p>
      </dgm:t>
    </dgm:pt>
    <dgm:pt modelId="{D4C974D3-AB02-4AFB-BFC9-3A40E1477D1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Data Collection</a:t>
          </a:r>
        </a:p>
      </dgm:t>
    </dgm:pt>
    <dgm:pt modelId="{CC39878D-87E8-4495-92D3-8BAD96BE48CB}" type="parTrans" cxnId="{23C1B6E9-A872-4D30-B3DD-967C68DCE0F1}">
      <dgm:prSet/>
      <dgm:spPr/>
      <dgm:t>
        <a:bodyPr/>
        <a:lstStyle/>
        <a:p>
          <a:endParaRPr lang="en-US" noProof="0" dirty="0"/>
        </a:p>
      </dgm:t>
    </dgm:pt>
    <dgm:pt modelId="{DCD4ABEF-A2FC-4CCA-9833-CCDFC30D4C33}" type="sibTrans" cxnId="{23C1B6E9-A872-4D30-B3DD-967C68DCE0F1}">
      <dgm:prSet/>
      <dgm:spPr/>
      <dgm:t>
        <a:bodyPr/>
        <a:lstStyle/>
        <a:p>
          <a:endParaRPr lang="en-US" noProof="0" dirty="0"/>
        </a:p>
      </dgm:t>
    </dgm:pt>
    <dgm:pt modelId="{4D9A57B2-65B3-417E-86A7-62346AAEBDF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Data Labeling</a:t>
          </a:r>
        </a:p>
      </dgm:t>
    </dgm:pt>
    <dgm:pt modelId="{B841CB94-6C6E-44EB-984F-8B9F1EA092CF}" type="parTrans" cxnId="{86683840-7A4E-41D1-A66C-D0CB0CFC3B57}">
      <dgm:prSet/>
      <dgm:spPr/>
      <dgm:t>
        <a:bodyPr/>
        <a:lstStyle/>
        <a:p>
          <a:endParaRPr lang="en-US" noProof="0" dirty="0"/>
        </a:p>
      </dgm:t>
    </dgm:pt>
    <dgm:pt modelId="{E3C0BE44-E67F-49CC-BBBC-075FECC0D250}" type="sibTrans" cxnId="{86683840-7A4E-41D1-A66C-D0CB0CFC3B57}">
      <dgm:prSet/>
      <dgm:spPr/>
      <dgm:t>
        <a:bodyPr/>
        <a:lstStyle/>
        <a:p>
          <a:endParaRPr lang="en-US" noProof="0" dirty="0"/>
        </a:p>
      </dgm:t>
    </dgm:pt>
    <dgm:pt modelId="{174DE6DC-27A9-4289-9A5B-BCE6E8F25E3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Data Cleaning</a:t>
          </a:r>
        </a:p>
      </dgm:t>
    </dgm:pt>
    <dgm:pt modelId="{46ED0B14-5660-45A7-B767-23DE36C06357}" type="parTrans" cxnId="{1A7E4764-5C1C-48DA-BE85-2347E4EBD29F}">
      <dgm:prSet/>
      <dgm:spPr/>
      <dgm:t>
        <a:bodyPr/>
        <a:lstStyle/>
        <a:p>
          <a:endParaRPr lang="en-US" noProof="0" dirty="0"/>
        </a:p>
      </dgm:t>
    </dgm:pt>
    <dgm:pt modelId="{39A0E06C-CC1F-40AB-9196-07D04CCAED99}" type="sibTrans" cxnId="{1A7E4764-5C1C-48DA-BE85-2347E4EBD29F}">
      <dgm:prSet/>
      <dgm:spPr/>
      <dgm:t>
        <a:bodyPr/>
        <a:lstStyle/>
        <a:p>
          <a:endParaRPr lang="en-US" noProof="0" dirty="0"/>
        </a:p>
      </dgm:t>
    </dgm:pt>
    <dgm:pt modelId="{15DE93E7-7F65-45F8-A08A-0E62ED9100D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Feature Engineering</a:t>
          </a:r>
        </a:p>
      </dgm:t>
    </dgm:pt>
    <dgm:pt modelId="{872DE532-6BBC-4B93-8ABA-145477310CE2}" type="parTrans" cxnId="{2193F1E1-128D-42D5-9CC9-94A5501E583A}">
      <dgm:prSet/>
      <dgm:spPr/>
      <dgm:t>
        <a:bodyPr/>
        <a:lstStyle/>
        <a:p>
          <a:endParaRPr lang="en-US" noProof="0" dirty="0"/>
        </a:p>
      </dgm:t>
    </dgm:pt>
    <dgm:pt modelId="{23F2075B-6A9D-4B37-A1BF-0F8DC2D31D45}" type="sibTrans" cxnId="{2193F1E1-128D-42D5-9CC9-94A5501E583A}">
      <dgm:prSet/>
      <dgm:spPr/>
      <dgm:t>
        <a:bodyPr/>
        <a:lstStyle/>
        <a:p>
          <a:endParaRPr lang="en-US" noProof="0" dirty="0"/>
        </a:p>
      </dgm:t>
    </dgm:pt>
    <dgm:pt modelId="{CF7B246A-C59F-4D66-A3C3-86BD87CF91E0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Model Training</a:t>
          </a:r>
        </a:p>
      </dgm:t>
    </dgm:pt>
    <dgm:pt modelId="{05645BDF-768B-46A6-A2EA-4841EBE6F146}" type="parTrans" cxnId="{11BDFE20-7411-4B87-9EEC-CCE2F9A5173E}">
      <dgm:prSet/>
      <dgm:spPr/>
      <dgm:t>
        <a:bodyPr/>
        <a:lstStyle/>
        <a:p>
          <a:endParaRPr lang="en-US" noProof="0" dirty="0"/>
        </a:p>
      </dgm:t>
    </dgm:pt>
    <dgm:pt modelId="{A3F60A52-6E69-41D9-A4C0-FE169543FB47}" type="sibTrans" cxnId="{11BDFE20-7411-4B87-9EEC-CCE2F9A5173E}">
      <dgm:prSet/>
      <dgm:spPr/>
      <dgm:t>
        <a:bodyPr/>
        <a:lstStyle/>
        <a:p>
          <a:endParaRPr lang="en-US" noProof="0" dirty="0"/>
        </a:p>
      </dgm:t>
    </dgm:pt>
    <dgm:pt modelId="{89D44DED-5149-424E-B039-0C6DE42DBCD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Model Evaluation</a:t>
          </a:r>
        </a:p>
      </dgm:t>
    </dgm:pt>
    <dgm:pt modelId="{714B799A-E297-4961-B40E-1A9F210DEEAB}" type="parTrans" cxnId="{A12538E1-D774-4DE2-9E1B-6FA6AC8D9FA2}">
      <dgm:prSet/>
      <dgm:spPr/>
      <dgm:t>
        <a:bodyPr/>
        <a:lstStyle/>
        <a:p>
          <a:endParaRPr lang="en-US" noProof="0" dirty="0"/>
        </a:p>
      </dgm:t>
    </dgm:pt>
    <dgm:pt modelId="{6795436F-9341-487B-857E-45465B5D4346}" type="sibTrans" cxnId="{A12538E1-D774-4DE2-9E1B-6FA6AC8D9FA2}">
      <dgm:prSet/>
      <dgm:spPr/>
      <dgm:t>
        <a:bodyPr/>
        <a:lstStyle/>
        <a:p>
          <a:endParaRPr lang="en-US" noProof="0" dirty="0"/>
        </a:p>
      </dgm:t>
    </dgm:pt>
    <dgm:pt modelId="{C45F2D4F-7999-47DC-82B5-9C18B2977B7C}" type="pres">
      <dgm:prSet presAssocID="{1BB80DF5-7B73-43C7-8633-8E3459A10FF6}" presName="Name0" presStyleCnt="0">
        <dgm:presLayoutVars>
          <dgm:dir/>
          <dgm:animLvl val="lvl"/>
          <dgm:resizeHandles val="exact"/>
        </dgm:presLayoutVars>
      </dgm:prSet>
      <dgm:spPr/>
    </dgm:pt>
    <dgm:pt modelId="{BA12359C-B809-42DB-8645-420610E01214}" type="pres">
      <dgm:prSet presAssocID="{566D227F-60C5-4DF9-9FE4-646C18AD0DD6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66AF651-E8A3-48D0-827C-3F5CDECA6E75}" type="pres">
      <dgm:prSet presAssocID="{CA29A37C-F6F2-4AE0-AD7F-844BBA36931C}" presName="parTxOnlySpace" presStyleCnt="0"/>
      <dgm:spPr/>
    </dgm:pt>
    <dgm:pt modelId="{60EF21B9-570A-4DAE-886D-AE79FCA3E615}" type="pres">
      <dgm:prSet presAssocID="{D4C974D3-AB02-4AFB-BFC9-3A40E1477D1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4AA71C8-4FEF-4F2B-BA05-1CB6C0B1B279}" type="pres">
      <dgm:prSet presAssocID="{DCD4ABEF-A2FC-4CCA-9833-CCDFC30D4C33}" presName="parTxOnlySpace" presStyleCnt="0"/>
      <dgm:spPr/>
    </dgm:pt>
    <dgm:pt modelId="{2B43E798-3F5E-4C68-B7CC-9FA7F5B95D44}" type="pres">
      <dgm:prSet presAssocID="{4D9A57B2-65B3-417E-86A7-62346AAEBDF4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EE0CD080-890E-4BD5-85F3-3D29EC1952CE}" type="pres">
      <dgm:prSet presAssocID="{E3C0BE44-E67F-49CC-BBBC-075FECC0D250}" presName="parTxOnlySpace" presStyleCnt="0"/>
      <dgm:spPr/>
    </dgm:pt>
    <dgm:pt modelId="{FB183165-015B-4E82-AC83-1A964A48DE89}" type="pres">
      <dgm:prSet presAssocID="{174DE6DC-27A9-4289-9A5B-BCE6E8F25E3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C75305FE-7173-4833-B6EA-478A6EAE6CAD}" type="pres">
      <dgm:prSet presAssocID="{39A0E06C-CC1F-40AB-9196-07D04CCAED99}" presName="parTxOnlySpace" presStyleCnt="0"/>
      <dgm:spPr/>
    </dgm:pt>
    <dgm:pt modelId="{005DE117-733B-444F-B4E4-9165C44F1B07}" type="pres">
      <dgm:prSet presAssocID="{15DE93E7-7F65-45F8-A08A-0E62ED9100D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235C62A9-C5E3-41A0-BD87-36143F47AEBF}" type="pres">
      <dgm:prSet presAssocID="{23F2075B-6A9D-4B37-A1BF-0F8DC2D31D45}" presName="parTxOnlySpace" presStyleCnt="0"/>
      <dgm:spPr/>
    </dgm:pt>
    <dgm:pt modelId="{572D12B4-0495-43CE-976D-F9A1AE157BCB}" type="pres">
      <dgm:prSet presAssocID="{CF7B246A-C59F-4D66-A3C3-86BD87CF91E0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FFB977DD-7817-4CCB-8438-A94E98DE5D96}" type="pres">
      <dgm:prSet presAssocID="{A3F60A52-6E69-41D9-A4C0-FE169543FB47}" presName="parTxOnlySpace" presStyleCnt="0"/>
      <dgm:spPr/>
    </dgm:pt>
    <dgm:pt modelId="{0E3663E9-4A1F-4140-9951-24B676E142EF}" type="pres">
      <dgm:prSet presAssocID="{89D44DED-5149-424E-B039-0C6DE42DBCD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68E4FE07-45DF-4CF2-A5D6-DC9FBA405F7A}" type="presOf" srcId="{1BB80DF5-7B73-43C7-8633-8E3459A10FF6}" destId="{C45F2D4F-7999-47DC-82B5-9C18B2977B7C}" srcOrd="0" destOrd="0" presId="urn:microsoft.com/office/officeart/2005/8/layout/chevron1"/>
    <dgm:cxn modelId="{11BDFE20-7411-4B87-9EEC-CCE2F9A5173E}" srcId="{1BB80DF5-7B73-43C7-8633-8E3459A10FF6}" destId="{CF7B246A-C59F-4D66-A3C3-86BD87CF91E0}" srcOrd="5" destOrd="0" parTransId="{05645BDF-768B-46A6-A2EA-4841EBE6F146}" sibTransId="{A3F60A52-6E69-41D9-A4C0-FE169543FB47}"/>
    <dgm:cxn modelId="{86683840-7A4E-41D1-A66C-D0CB0CFC3B57}" srcId="{1BB80DF5-7B73-43C7-8633-8E3459A10FF6}" destId="{4D9A57B2-65B3-417E-86A7-62346AAEBDF4}" srcOrd="2" destOrd="0" parTransId="{B841CB94-6C6E-44EB-984F-8B9F1EA092CF}" sibTransId="{E3C0BE44-E67F-49CC-BBBC-075FECC0D250}"/>
    <dgm:cxn modelId="{1A7E4764-5C1C-48DA-BE85-2347E4EBD29F}" srcId="{1BB80DF5-7B73-43C7-8633-8E3459A10FF6}" destId="{174DE6DC-27A9-4289-9A5B-BCE6E8F25E32}" srcOrd="3" destOrd="0" parTransId="{46ED0B14-5660-45A7-B767-23DE36C06357}" sibTransId="{39A0E06C-CC1F-40AB-9196-07D04CCAED99}"/>
    <dgm:cxn modelId="{4ECB4065-407F-4835-93BF-2513F0E5A497}" srcId="{1BB80DF5-7B73-43C7-8633-8E3459A10FF6}" destId="{566D227F-60C5-4DF9-9FE4-646C18AD0DD6}" srcOrd="0" destOrd="0" parTransId="{B66C75F6-F2D0-4673-8E6C-6A75E1D5BA09}" sibTransId="{CA29A37C-F6F2-4AE0-AD7F-844BBA36931C}"/>
    <dgm:cxn modelId="{0E41E974-0D51-43C2-94D8-91E9836A00C9}" type="presOf" srcId="{15DE93E7-7F65-45F8-A08A-0E62ED9100D3}" destId="{005DE117-733B-444F-B4E4-9165C44F1B07}" srcOrd="0" destOrd="0" presId="urn:microsoft.com/office/officeart/2005/8/layout/chevron1"/>
    <dgm:cxn modelId="{959CB55A-1B48-4935-A1F8-B00C88E7ECE0}" type="presOf" srcId="{4D9A57B2-65B3-417E-86A7-62346AAEBDF4}" destId="{2B43E798-3F5E-4C68-B7CC-9FA7F5B95D44}" srcOrd="0" destOrd="0" presId="urn:microsoft.com/office/officeart/2005/8/layout/chevron1"/>
    <dgm:cxn modelId="{AD5D6D7C-3817-4885-B880-FBD78A62FDEF}" type="presOf" srcId="{89D44DED-5149-424E-B039-0C6DE42DBCD6}" destId="{0E3663E9-4A1F-4140-9951-24B676E142EF}" srcOrd="0" destOrd="0" presId="urn:microsoft.com/office/officeart/2005/8/layout/chevron1"/>
    <dgm:cxn modelId="{E91FEF80-CD0C-4DDD-BCFF-80702CE1CD0E}" type="presOf" srcId="{174DE6DC-27A9-4289-9A5B-BCE6E8F25E32}" destId="{FB183165-015B-4E82-AC83-1A964A48DE89}" srcOrd="0" destOrd="0" presId="urn:microsoft.com/office/officeart/2005/8/layout/chevron1"/>
    <dgm:cxn modelId="{465FBC82-C828-4F46-9C27-005E3C9F6C96}" type="presOf" srcId="{CF7B246A-C59F-4D66-A3C3-86BD87CF91E0}" destId="{572D12B4-0495-43CE-976D-F9A1AE157BCB}" srcOrd="0" destOrd="0" presId="urn:microsoft.com/office/officeart/2005/8/layout/chevron1"/>
    <dgm:cxn modelId="{BF105FCF-0939-44B3-B929-A3D0D1F5B936}" type="presOf" srcId="{566D227F-60C5-4DF9-9FE4-646C18AD0DD6}" destId="{BA12359C-B809-42DB-8645-420610E01214}" srcOrd="0" destOrd="0" presId="urn:microsoft.com/office/officeart/2005/8/layout/chevron1"/>
    <dgm:cxn modelId="{A12538E1-D774-4DE2-9E1B-6FA6AC8D9FA2}" srcId="{1BB80DF5-7B73-43C7-8633-8E3459A10FF6}" destId="{89D44DED-5149-424E-B039-0C6DE42DBCD6}" srcOrd="6" destOrd="0" parTransId="{714B799A-E297-4961-B40E-1A9F210DEEAB}" sibTransId="{6795436F-9341-487B-857E-45465B5D4346}"/>
    <dgm:cxn modelId="{2193F1E1-128D-42D5-9CC9-94A5501E583A}" srcId="{1BB80DF5-7B73-43C7-8633-8E3459A10FF6}" destId="{15DE93E7-7F65-45F8-A08A-0E62ED9100D3}" srcOrd="4" destOrd="0" parTransId="{872DE532-6BBC-4B93-8ABA-145477310CE2}" sibTransId="{23F2075B-6A9D-4B37-A1BF-0F8DC2D31D45}"/>
    <dgm:cxn modelId="{23C1B6E9-A872-4D30-B3DD-967C68DCE0F1}" srcId="{1BB80DF5-7B73-43C7-8633-8E3459A10FF6}" destId="{D4C974D3-AB02-4AFB-BFC9-3A40E1477D1A}" srcOrd="1" destOrd="0" parTransId="{CC39878D-87E8-4495-92D3-8BAD96BE48CB}" sibTransId="{DCD4ABEF-A2FC-4CCA-9833-CCDFC30D4C33}"/>
    <dgm:cxn modelId="{CE34F4F6-34DA-49AB-9A9C-B948172ED41C}" type="presOf" srcId="{D4C974D3-AB02-4AFB-BFC9-3A40E1477D1A}" destId="{60EF21B9-570A-4DAE-886D-AE79FCA3E615}" srcOrd="0" destOrd="0" presId="urn:microsoft.com/office/officeart/2005/8/layout/chevron1"/>
    <dgm:cxn modelId="{4D0008E0-7940-4717-9863-75D537F3EC79}" type="presParOf" srcId="{C45F2D4F-7999-47DC-82B5-9C18B2977B7C}" destId="{BA12359C-B809-42DB-8645-420610E01214}" srcOrd="0" destOrd="0" presId="urn:microsoft.com/office/officeart/2005/8/layout/chevron1"/>
    <dgm:cxn modelId="{032675D5-799C-4D0E-A2E6-65CD8C90B4CA}" type="presParOf" srcId="{C45F2D4F-7999-47DC-82B5-9C18B2977B7C}" destId="{A66AF651-E8A3-48D0-827C-3F5CDECA6E75}" srcOrd="1" destOrd="0" presId="urn:microsoft.com/office/officeart/2005/8/layout/chevron1"/>
    <dgm:cxn modelId="{531833AC-A0AC-4685-9DA2-41B47E908760}" type="presParOf" srcId="{C45F2D4F-7999-47DC-82B5-9C18B2977B7C}" destId="{60EF21B9-570A-4DAE-886D-AE79FCA3E615}" srcOrd="2" destOrd="0" presId="urn:microsoft.com/office/officeart/2005/8/layout/chevron1"/>
    <dgm:cxn modelId="{88E8B46B-F492-4C49-915F-EC6C4B55D5A4}" type="presParOf" srcId="{C45F2D4F-7999-47DC-82B5-9C18B2977B7C}" destId="{44AA71C8-4FEF-4F2B-BA05-1CB6C0B1B279}" srcOrd="3" destOrd="0" presId="urn:microsoft.com/office/officeart/2005/8/layout/chevron1"/>
    <dgm:cxn modelId="{89752DB6-8FDD-4AD6-A2A6-C5731AA75385}" type="presParOf" srcId="{C45F2D4F-7999-47DC-82B5-9C18B2977B7C}" destId="{2B43E798-3F5E-4C68-B7CC-9FA7F5B95D44}" srcOrd="4" destOrd="0" presId="urn:microsoft.com/office/officeart/2005/8/layout/chevron1"/>
    <dgm:cxn modelId="{5E0BFA56-D73E-4442-8347-01BB8BD45767}" type="presParOf" srcId="{C45F2D4F-7999-47DC-82B5-9C18B2977B7C}" destId="{EE0CD080-890E-4BD5-85F3-3D29EC1952CE}" srcOrd="5" destOrd="0" presId="urn:microsoft.com/office/officeart/2005/8/layout/chevron1"/>
    <dgm:cxn modelId="{BBDE122D-7847-43BE-9D29-B171D7290A0C}" type="presParOf" srcId="{C45F2D4F-7999-47DC-82B5-9C18B2977B7C}" destId="{FB183165-015B-4E82-AC83-1A964A48DE89}" srcOrd="6" destOrd="0" presId="urn:microsoft.com/office/officeart/2005/8/layout/chevron1"/>
    <dgm:cxn modelId="{894F4F8D-0D62-43F4-887B-34F975E35566}" type="presParOf" srcId="{C45F2D4F-7999-47DC-82B5-9C18B2977B7C}" destId="{C75305FE-7173-4833-B6EA-478A6EAE6CAD}" srcOrd="7" destOrd="0" presId="urn:microsoft.com/office/officeart/2005/8/layout/chevron1"/>
    <dgm:cxn modelId="{8A2F03AD-B5E9-4C37-8289-798EEECB2971}" type="presParOf" srcId="{C45F2D4F-7999-47DC-82B5-9C18B2977B7C}" destId="{005DE117-733B-444F-B4E4-9165C44F1B07}" srcOrd="8" destOrd="0" presId="urn:microsoft.com/office/officeart/2005/8/layout/chevron1"/>
    <dgm:cxn modelId="{120895D4-3337-4C00-860A-D951439AE12A}" type="presParOf" srcId="{C45F2D4F-7999-47DC-82B5-9C18B2977B7C}" destId="{235C62A9-C5E3-41A0-BD87-36143F47AEBF}" srcOrd="9" destOrd="0" presId="urn:microsoft.com/office/officeart/2005/8/layout/chevron1"/>
    <dgm:cxn modelId="{9B323CCC-59CA-442E-9A49-FB16DFACA000}" type="presParOf" srcId="{C45F2D4F-7999-47DC-82B5-9C18B2977B7C}" destId="{572D12B4-0495-43CE-976D-F9A1AE157BCB}" srcOrd="10" destOrd="0" presId="urn:microsoft.com/office/officeart/2005/8/layout/chevron1"/>
    <dgm:cxn modelId="{2E9D8580-6B1C-4EA4-80B9-2E6F25811B19}" type="presParOf" srcId="{C45F2D4F-7999-47DC-82B5-9C18B2977B7C}" destId="{FFB977DD-7817-4CCB-8438-A94E98DE5D96}" srcOrd="11" destOrd="0" presId="urn:microsoft.com/office/officeart/2005/8/layout/chevron1"/>
    <dgm:cxn modelId="{C14B5EBD-9AC0-415C-95FD-238F21446B75}" type="presParOf" srcId="{C45F2D4F-7999-47DC-82B5-9C18B2977B7C}" destId="{0E3663E9-4A1F-4140-9951-24B676E142EF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B80DF5-7B73-43C7-8633-8E3459A10F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4B7B5BA-A923-415C-84D5-5A3FC9E377A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/>
            <a:t>Model Deployment</a:t>
          </a:r>
        </a:p>
      </dgm:t>
    </dgm:pt>
    <dgm:pt modelId="{31013637-293C-45F8-8851-5DF1267F8EDA}" type="parTrans" cxnId="{3291E731-E11C-4934-938C-8A002AB832E3}">
      <dgm:prSet/>
      <dgm:spPr/>
      <dgm:t>
        <a:bodyPr/>
        <a:lstStyle/>
        <a:p>
          <a:endParaRPr lang="de-DE"/>
        </a:p>
      </dgm:t>
    </dgm:pt>
    <dgm:pt modelId="{CA4374F5-0A1C-4BBA-874D-C1F70FE6E02C}" type="sibTrans" cxnId="{3291E731-E11C-4934-938C-8A002AB832E3}">
      <dgm:prSet/>
      <dgm:spPr/>
      <dgm:t>
        <a:bodyPr/>
        <a:lstStyle/>
        <a:p>
          <a:endParaRPr lang="de-DE"/>
        </a:p>
      </dgm:t>
    </dgm:pt>
    <dgm:pt modelId="{EBC00DC6-41FC-4856-A8A0-61ADDF181FF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/>
            <a:t>Model Monitoring</a:t>
          </a:r>
        </a:p>
      </dgm:t>
    </dgm:pt>
    <dgm:pt modelId="{817A693F-05AE-48A0-97E5-63071A08BE81}" type="parTrans" cxnId="{BA9108AB-F0E1-40D1-871E-A8C63C049D4A}">
      <dgm:prSet/>
      <dgm:spPr/>
      <dgm:t>
        <a:bodyPr/>
        <a:lstStyle/>
        <a:p>
          <a:endParaRPr lang="de-DE"/>
        </a:p>
      </dgm:t>
    </dgm:pt>
    <dgm:pt modelId="{AC3A69D6-4390-43A7-8FA9-9E55D1E93590}" type="sibTrans" cxnId="{BA9108AB-F0E1-40D1-871E-A8C63C049D4A}">
      <dgm:prSet/>
      <dgm:spPr/>
      <dgm:t>
        <a:bodyPr/>
        <a:lstStyle/>
        <a:p>
          <a:endParaRPr lang="de-DE"/>
        </a:p>
      </dgm:t>
    </dgm:pt>
    <dgm:pt modelId="{C45F2D4F-7999-47DC-82B5-9C18B2977B7C}" type="pres">
      <dgm:prSet presAssocID="{1BB80DF5-7B73-43C7-8633-8E3459A10FF6}" presName="Name0" presStyleCnt="0">
        <dgm:presLayoutVars>
          <dgm:dir/>
          <dgm:animLvl val="lvl"/>
          <dgm:resizeHandles val="exact"/>
        </dgm:presLayoutVars>
      </dgm:prSet>
      <dgm:spPr/>
    </dgm:pt>
    <dgm:pt modelId="{D6B5A3EF-A2D4-4DD0-A85F-7439C4765C9D}" type="pres">
      <dgm:prSet presAssocID="{34B7B5BA-A923-415C-84D5-5A3FC9E377A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15CBB1F-FC81-4991-9E78-D7063A1A3D50}" type="pres">
      <dgm:prSet presAssocID="{CA4374F5-0A1C-4BBA-874D-C1F70FE6E02C}" presName="parTxOnlySpace" presStyleCnt="0"/>
      <dgm:spPr/>
    </dgm:pt>
    <dgm:pt modelId="{436B238B-01A9-4A05-92B8-EBAEB0B6275F}" type="pres">
      <dgm:prSet presAssocID="{EBC00DC6-41FC-4856-A8A0-61ADDF181FF8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8E4FE07-45DF-4CF2-A5D6-DC9FBA405F7A}" type="presOf" srcId="{1BB80DF5-7B73-43C7-8633-8E3459A10FF6}" destId="{C45F2D4F-7999-47DC-82B5-9C18B2977B7C}" srcOrd="0" destOrd="0" presId="urn:microsoft.com/office/officeart/2005/8/layout/chevron1"/>
    <dgm:cxn modelId="{3291E731-E11C-4934-938C-8A002AB832E3}" srcId="{1BB80DF5-7B73-43C7-8633-8E3459A10FF6}" destId="{34B7B5BA-A923-415C-84D5-5A3FC9E377A4}" srcOrd="0" destOrd="0" parTransId="{31013637-293C-45F8-8851-5DF1267F8EDA}" sibTransId="{CA4374F5-0A1C-4BBA-874D-C1F70FE6E02C}"/>
    <dgm:cxn modelId="{B72D9D79-5C83-4CCB-91E8-EE5876513007}" type="presOf" srcId="{EBC00DC6-41FC-4856-A8A0-61ADDF181FF8}" destId="{436B238B-01A9-4A05-92B8-EBAEB0B6275F}" srcOrd="0" destOrd="0" presId="urn:microsoft.com/office/officeart/2005/8/layout/chevron1"/>
    <dgm:cxn modelId="{BA9108AB-F0E1-40D1-871E-A8C63C049D4A}" srcId="{1BB80DF5-7B73-43C7-8633-8E3459A10FF6}" destId="{EBC00DC6-41FC-4856-A8A0-61ADDF181FF8}" srcOrd="1" destOrd="0" parTransId="{817A693F-05AE-48A0-97E5-63071A08BE81}" sibTransId="{AC3A69D6-4390-43A7-8FA9-9E55D1E93590}"/>
    <dgm:cxn modelId="{B723E6F8-3B42-4335-A237-4153A9283173}" type="presOf" srcId="{34B7B5BA-A923-415C-84D5-5A3FC9E377A4}" destId="{D6B5A3EF-A2D4-4DD0-A85F-7439C4765C9D}" srcOrd="0" destOrd="0" presId="urn:microsoft.com/office/officeart/2005/8/layout/chevron1"/>
    <dgm:cxn modelId="{7DCF6985-8E18-4175-9ECC-8317BF542CDB}" type="presParOf" srcId="{C45F2D4F-7999-47DC-82B5-9C18B2977B7C}" destId="{D6B5A3EF-A2D4-4DD0-A85F-7439C4765C9D}" srcOrd="0" destOrd="0" presId="urn:microsoft.com/office/officeart/2005/8/layout/chevron1"/>
    <dgm:cxn modelId="{88DE6F0D-926E-4FAB-B2BA-5D439A27F87A}" type="presParOf" srcId="{C45F2D4F-7999-47DC-82B5-9C18B2977B7C}" destId="{615CBB1F-FC81-4991-9E78-D7063A1A3D50}" srcOrd="1" destOrd="0" presId="urn:microsoft.com/office/officeart/2005/8/layout/chevron1"/>
    <dgm:cxn modelId="{559D7553-DB63-4FF4-B9AF-3EC482B76334}" type="presParOf" srcId="{C45F2D4F-7999-47DC-82B5-9C18B2977B7C}" destId="{436B238B-01A9-4A05-92B8-EBAEB0B6275F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B80DF5-7B73-43C7-8633-8E3459A10F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66D227F-60C5-4DF9-9FE4-646C18AD0DD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Model Requirements</a:t>
          </a:r>
        </a:p>
      </dgm:t>
    </dgm:pt>
    <dgm:pt modelId="{B66C75F6-F2D0-4673-8E6C-6A75E1D5BA09}" type="parTrans" cxnId="{4ECB4065-407F-4835-93BF-2513F0E5A497}">
      <dgm:prSet/>
      <dgm:spPr/>
      <dgm:t>
        <a:bodyPr/>
        <a:lstStyle/>
        <a:p>
          <a:endParaRPr lang="de-DE"/>
        </a:p>
      </dgm:t>
    </dgm:pt>
    <dgm:pt modelId="{CA29A37C-F6F2-4AE0-AD7F-844BBA36931C}" type="sibTrans" cxnId="{4ECB4065-407F-4835-93BF-2513F0E5A497}">
      <dgm:prSet/>
      <dgm:spPr/>
      <dgm:t>
        <a:bodyPr/>
        <a:lstStyle/>
        <a:p>
          <a:endParaRPr lang="de-DE"/>
        </a:p>
      </dgm:t>
    </dgm:pt>
    <dgm:pt modelId="{D4C974D3-AB02-4AFB-BFC9-3A40E1477D1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Data Collection</a:t>
          </a:r>
        </a:p>
      </dgm:t>
    </dgm:pt>
    <dgm:pt modelId="{CC39878D-87E8-4495-92D3-8BAD96BE48CB}" type="parTrans" cxnId="{23C1B6E9-A872-4D30-B3DD-967C68DCE0F1}">
      <dgm:prSet/>
      <dgm:spPr/>
      <dgm:t>
        <a:bodyPr/>
        <a:lstStyle/>
        <a:p>
          <a:endParaRPr lang="de-DE"/>
        </a:p>
      </dgm:t>
    </dgm:pt>
    <dgm:pt modelId="{DCD4ABEF-A2FC-4CCA-9833-CCDFC30D4C33}" type="sibTrans" cxnId="{23C1B6E9-A872-4D30-B3DD-967C68DCE0F1}">
      <dgm:prSet/>
      <dgm:spPr/>
      <dgm:t>
        <a:bodyPr/>
        <a:lstStyle/>
        <a:p>
          <a:endParaRPr lang="de-DE"/>
        </a:p>
      </dgm:t>
    </dgm:pt>
    <dgm:pt modelId="{4D9A57B2-65B3-417E-86A7-62346AAEBDF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Data Labeling</a:t>
          </a:r>
        </a:p>
      </dgm:t>
    </dgm:pt>
    <dgm:pt modelId="{B841CB94-6C6E-44EB-984F-8B9F1EA092CF}" type="parTrans" cxnId="{86683840-7A4E-41D1-A66C-D0CB0CFC3B57}">
      <dgm:prSet/>
      <dgm:spPr/>
      <dgm:t>
        <a:bodyPr/>
        <a:lstStyle/>
        <a:p>
          <a:endParaRPr lang="de-DE"/>
        </a:p>
      </dgm:t>
    </dgm:pt>
    <dgm:pt modelId="{E3C0BE44-E67F-49CC-BBBC-075FECC0D250}" type="sibTrans" cxnId="{86683840-7A4E-41D1-A66C-D0CB0CFC3B57}">
      <dgm:prSet/>
      <dgm:spPr/>
      <dgm:t>
        <a:bodyPr/>
        <a:lstStyle/>
        <a:p>
          <a:endParaRPr lang="de-DE"/>
        </a:p>
      </dgm:t>
    </dgm:pt>
    <dgm:pt modelId="{174DE6DC-27A9-4289-9A5B-BCE6E8F25E3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Data Cleaning</a:t>
          </a:r>
        </a:p>
      </dgm:t>
    </dgm:pt>
    <dgm:pt modelId="{46ED0B14-5660-45A7-B767-23DE36C06357}" type="parTrans" cxnId="{1A7E4764-5C1C-48DA-BE85-2347E4EBD29F}">
      <dgm:prSet/>
      <dgm:spPr/>
      <dgm:t>
        <a:bodyPr/>
        <a:lstStyle/>
        <a:p>
          <a:endParaRPr lang="de-DE"/>
        </a:p>
      </dgm:t>
    </dgm:pt>
    <dgm:pt modelId="{39A0E06C-CC1F-40AB-9196-07D04CCAED99}" type="sibTrans" cxnId="{1A7E4764-5C1C-48DA-BE85-2347E4EBD29F}">
      <dgm:prSet/>
      <dgm:spPr/>
      <dgm:t>
        <a:bodyPr/>
        <a:lstStyle/>
        <a:p>
          <a:endParaRPr lang="de-DE"/>
        </a:p>
      </dgm:t>
    </dgm:pt>
    <dgm:pt modelId="{15DE93E7-7F65-45F8-A08A-0E62ED9100D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Feature Engineering</a:t>
          </a:r>
        </a:p>
      </dgm:t>
    </dgm:pt>
    <dgm:pt modelId="{872DE532-6BBC-4B93-8ABA-145477310CE2}" type="parTrans" cxnId="{2193F1E1-128D-42D5-9CC9-94A5501E583A}">
      <dgm:prSet/>
      <dgm:spPr/>
      <dgm:t>
        <a:bodyPr/>
        <a:lstStyle/>
        <a:p>
          <a:endParaRPr lang="de-DE"/>
        </a:p>
      </dgm:t>
    </dgm:pt>
    <dgm:pt modelId="{23F2075B-6A9D-4B37-A1BF-0F8DC2D31D45}" type="sibTrans" cxnId="{2193F1E1-128D-42D5-9CC9-94A5501E583A}">
      <dgm:prSet/>
      <dgm:spPr/>
      <dgm:t>
        <a:bodyPr/>
        <a:lstStyle/>
        <a:p>
          <a:endParaRPr lang="de-DE"/>
        </a:p>
      </dgm:t>
    </dgm:pt>
    <dgm:pt modelId="{CF7B246A-C59F-4D66-A3C3-86BD87CF91E0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Model Training</a:t>
          </a:r>
        </a:p>
      </dgm:t>
    </dgm:pt>
    <dgm:pt modelId="{05645BDF-768B-46A6-A2EA-4841EBE6F146}" type="parTrans" cxnId="{11BDFE20-7411-4B87-9EEC-CCE2F9A5173E}">
      <dgm:prSet/>
      <dgm:spPr/>
      <dgm:t>
        <a:bodyPr/>
        <a:lstStyle/>
        <a:p>
          <a:endParaRPr lang="de-DE"/>
        </a:p>
      </dgm:t>
    </dgm:pt>
    <dgm:pt modelId="{A3F60A52-6E69-41D9-A4C0-FE169543FB47}" type="sibTrans" cxnId="{11BDFE20-7411-4B87-9EEC-CCE2F9A5173E}">
      <dgm:prSet/>
      <dgm:spPr/>
      <dgm:t>
        <a:bodyPr/>
        <a:lstStyle/>
        <a:p>
          <a:endParaRPr lang="de-DE"/>
        </a:p>
      </dgm:t>
    </dgm:pt>
    <dgm:pt modelId="{89D44DED-5149-424E-B039-0C6DE42DBCD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Model Evaluation</a:t>
          </a:r>
        </a:p>
      </dgm:t>
    </dgm:pt>
    <dgm:pt modelId="{714B799A-E297-4961-B40E-1A9F210DEEAB}" type="parTrans" cxnId="{A12538E1-D774-4DE2-9E1B-6FA6AC8D9FA2}">
      <dgm:prSet/>
      <dgm:spPr/>
      <dgm:t>
        <a:bodyPr/>
        <a:lstStyle/>
        <a:p>
          <a:endParaRPr lang="de-DE"/>
        </a:p>
      </dgm:t>
    </dgm:pt>
    <dgm:pt modelId="{6795436F-9341-487B-857E-45465B5D4346}" type="sibTrans" cxnId="{A12538E1-D774-4DE2-9E1B-6FA6AC8D9FA2}">
      <dgm:prSet/>
      <dgm:spPr/>
      <dgm:t>
        <a:bodyPr/>
        <a:lstStyle/>
        <a:p>
          <a:endParaRPr lang="de-DE"/>
        </a:p>
      </dgm:t>
    </dgm:pt>
    <dgm:pt modelId="{C45F2D4F-7999-47DC-82B5-9C18B2977B7C}" type="pres">
      <dgm:prSet presAssocID="{1BB80DF5-7B73-43C7-8633-8E3459A10FF6}" presName="Name0" presStyleCnt="0">
        <dgm:presLayoutVars>
          <dgm:dir/>
          <dgm:animLvl val="lvl"/>
          <dgm:resizeHandles val="exact"/>
        </dgm:presLayoutVars>
      </dgm:prSet>
      <dgm:spPr/>
    </dgm:pt>
    <dgm:pt modelId="{BA12359C-B809-42DB-8645-420610E01214}" type="pres">
      <dgm:prSet presAssocID="{566D227F-60C5-4DF9-9FE4-646C18AD0DD6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66AF651-E8A3-48D0-827C-3F5CDECA6E75}" type="pres">
      <dgm:prSet presAssocID="{CA29A37C-F6F2-4AE0-AD7F-844BBA36931C}" presName="parTxOnlySpace" presStyleCnt="0"/>
      <dgm:spPr/>
    </dgm:pt>
    <dgm:pt modelId="{60EF21B9-570A-4DAE-886D-AE79FCA3E615}" type="pres">
      <dgm:prSet presAssocID="{D4C974D3-AB02-4AFB-BFC9-3A40E1477D1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4AA71C8-4FEF-4F2B-BA05-1CB6C0B1B279}" type="pres">
      <dgm:prSet presAssocID="{DCD4ABEF-A2FC-4CCA-9833-CCDFC30D4C33}" presName="parTxOnlySpace" presStyleCnt="0"/>
      <dgm:spPr/>
    </dgm:pt>
    <dgm:pt modelId="{2B43E798-3F5E-4C68-B7CC-9FA7F5B95D44}" type="pres">
      <dgm:prSet presAssocID="{4D9A57B2-65B3-417E-86A7-62346AAEBDF4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EE0CD080-890E-4BD5-85F3-3D29EC1952CE}" type="pres">
      <dgm:prSet presAssocID="{E3C0BE44-E67F-49CC-BBBC-075FECC0D250}" presName="parTxOnlySpace" presStyleCnt="0"/>
      <dgm:spPr/>
    </dgm:pt>
    <dgm:pt modelId="{FB183165-015B-4E82-AC83-1A964A48DE89}" type="pres">
      <dgm:prSet presAssocID="{174DE6DC-27A9-4289-9A5B-BCE6E8F25E3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C75305FE-7173-4833-B6EA-478A6EAE6CAD}" type="pres">
      <dgm:prSet presAssocID="{39A0E06C-CC1F-40AB-9196-07D04CCAED99}" presName="parTxOnlySpace" presStyleCnt="0"/>
      <dgm:spPr/>
    </dgm:pt>
    <dgm:pt modelId="{005DE117-733B-444F-B4E4-9165C44F1B07}" type="pres">
      <dgm:prSet presAssocID="{15DE93E7-7F65-45F8-A08A-0E62ED9100D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235C62A9-C5E3-41A0-BD87-36143F47AEBF}" type="pres">
      <dgm:prSet presAssocID="{23F2075B-6A9D-4B37-A1BF-0F8DC2D31D45}" presName="parTxOnlySpace" presStyleCnt="0"/>
      <dgm:spPr/>
    </dgm:pt>
    <dgm:pt modelId="{572D12B4-0495-43CE-976D-F9A1AE157BCB}" type="pres">
      <dgm:prSet presAssocID="{CF7B246A-C59F-4D66-A3C3-86BD87CF91E0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FFB977DD-7817-4CCB-8438-A94E98DE5D96}" type="pres">
      <dgm:prSet presAssocID="{A3F60A52-6E69-41D9-A4C0-FE169543FB47}" presName="parTxOnlySpace" presStyleCnt="0"/>
      <dgm:spPr/>
    </dgm:pt>
    <dgm:pt modelId="{0E3663E9-4A1F-4140-9951-24B676E142EF}" type="pres">
      <dgm:prSet presAssocID="{89D44DED-5149-424E-B039-0C6DE42DBCD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68E4FE07-45DF-4CF2-A5D6-DC9FBA405F7A}" type="presOf" srcId="{1BB80DF5-7B73-43C7-8633-8E3459A10FF6}" destId="{C45F2D4F-7999-47DC-82B5-9C18B2977B7C}" srcOrd="0" destOrd="0" presId="urn:microsoft.com/office/officeart/2005/8/layout/chevron1"/>
    <dgm:cxn modelId="{11BDFE20-7411-4B87-9EEC-CCE2F9A5173E}" srcId="{1BB80DF5-7B73-43C7-8633-8E3459A10FF6}" destId="{CF7B246A-C59F-4D66-A3C3-86BD87CF91E0}" srcOrd="5" destOrd="0" parTransId="{05645BDF-768B-46A6-A2EA-4841EBE6F146}" sibTransId="{A3F60A52-6E69-41D9-A4C0-FE169543FB47}"/>
    <dgm:cxn modelId="{86683840-7A4E-41D1-A66C-D0CB0CFC3B57}" srcId="{1BB80DF5-7B73-43C7-8633-8E3459A10FF6}" destId="{4D9A57B2-65B3-417E-86A7-62346AAEBDF4}" srcOrd="2" destOrd="0" parTransId="{B841CB94-6C6E-44EB-984F-8B9F1EA092CF}" sibTransId="{E3C0BE44-E67F-49CC-BBBC-075FECC0D250}"/>
    <dgm:cxn modelId="{1A7E4764-5C1C-48DA-BE85-2347E4EBD29F}" srcId="{1BB80DF5-7B73-43C7-8633-8E3459A10FF6}" destId="{174DE6DC-27A9-4289-9A5B-BCE6E8F25E32}" srcOrd="3" destOrd="0" parTransId="{46ED0B14-5660-45A7-B767-23DE36C06357}" sibTransId="{39A0E06C-CC1F-40AB-9196-07D04CCAED99}"/>
    <dgm:cxn modelId="{4ECB4065-407F-4835-93BF-2513F0E5A497}" srcId="{1BB80DF5-7B73-43C7-8633-8E3459A10FF6}" destId="{566D227F-60C5-4DF9-9FE4-646C18AD0DD6}" srcOrd="0" destOrd="0" parTransId="{B66C75F6-F2D0-4673-8E6C-6A75E1D5BA09}" sibTransId="{CA29A37C-F6F2-4AE0-AD7F-844BBA36931C}"/>
    <dgm:cxn modelId="{0E41E974-0D51-43C2-94D8-91E9836A00C9}" type="presOf" srcId="{15DE93E7-7F65-45F8-A08A-0E62ED9100D3}" destId="{005DE117-733B-444F-B4E4-9165C44F1B07}" srcOrd="0" destOrd="0" presId="urn:microsoft.com/office/officeart/2005/8/layout/chevron1"/>
    <dgm:cxn modelId="{959CB55A-1B48-4935-A1F8-B00C88E7ECE0}" type="presOf" srcId="{4D9A57B2-65B3-417E-86A7-62346AAEBDF4}" destId="{2B43E798-3F5E-4C68-B7CC-9FA7F5B95D44}" srcOrd="0" destOrd="0" presId="urn:microsoft.com/office/officeart/2005/8/layout/chevron1"/>
    <dgm:cxn modelId="{AD5D6D7C-3817-4885-B880-FBD78A62FDEF}" type="presOf" srcId="{89D44DED-5149-424E-B039-0C6DE42DBCD6}" destId="{0E3663E9-4A1F-4140-9951-24B676E142EF}" srcOrd="0" destOrd="0" presId="urn:microsoft.com/office/officeart/2005/8/layout/chevron1"/>
    <dgm:cxn modelId="{E91FEF80-CD0C-4DDD-BCFF-80702CE1CD0E}" type="presOf" srcId="{174DE6DC-27A9-4289-9A5B-BCE6E8F25E32}" destId="{FB183165-015B-4E82-AC83-1A964A48DE89}" srcOrd="0" destOrd="0" presId="urn:microsoft.com/office/officeart/2005/8/layout/chevron1"/>
    <dgm:cxn modelId="{465FBC82-C828-4F46-9C27-005E3C9F6C96}" type="presOf" srcId="{CF7B246A-C59F-4D66-A3C3-86BD87CF91E0}" destId="{572D12B4-0495-43CE-976D-F9A1AE157BCB}" srcOrd="0" destOrd="0" presId="urn:microsoft.com/office/officeart/2005/8/layout/chevron1"/>
    <dgm:cxn modelId="{BF105FCF-0939-44B3-B929-A3D0D1F5B936}" type="presOf" srcId="{566D227F-60C5-4DF9-9FE4-646C18AD0DD6}" destId="{BA12359C-B809-42DB-8645-420610E01214}" srcOrd="0" destOrd="0" presId="urn:microsoft.com/office/officeart/2005/8/layout/chevron1"/>
    <dgm:cxn modelId="{A12538E1-D774-4DE2-9E1B-6FA6AC8D9FA2}" srcId="{1BB80DF5-7B73-43C7-8633-8E3459A10FF6}" destId="{89D44DED-5149-424E-B039-0C6DE42DBCD6}" srcOrd="6" destOrd="0" parTransId="{714B799A-E297-4961-B40E-1A9F210DEEAB}" sibTransId="{6795436F-9341-487B-857E-45465B5D4346}"/>
    <dgm:cxn modelId="{2193F1E1-128D-42D5-9CC9-94A5501E583A}" srcId="{1BB80DF5-7B73-43C7-8633-8E3459A10FF6}" destId="{15DE93E7-7F65-45F8-A08A-0E62ED9100D3}" srcOrd="4" destOrd="0" parTransId="{872DE532-6BBC-4B93-8ABA-145477310CE2}" sibTransId="{23F2075B-6A9D-4B37-A1BF-0F8DC2D31D45}"/>
    <dgm:cxn modelId="{23C1B6E9-A872-4D30-B3DD-967C68DCE0F1}" srcId="{1BB80DF5-7B73-43C7-8633-8E3459A10FF6}" destId="{D4C974D3-AB02-4AFB-BFC9-3A40E1477D1A}" srcOrd="1" destOrd="0" parTransId="{CC39878D-87E8-4495-92D3-8BAD96BE48CB}" sibTransId="{DCD4ABEF-A2FC-4CCA-9833-CCDFC30D4C33}"/>
    <dgm:cxn modelId="{CE34F4F6-34DA-49AB-9A9C-B948172ED41C}" type="presOf" srcId="{D4C974D3-AB02-4AFB-BFC9-3A40E1477D1A}" destId="{60EF21B9-570A-4DAE-886D-AE79FCA3E615}" srcOrd="0" destOrd="0" presId="urn:microsoft.com/office/officeart/2005/8/layout/chevron1"/>
    <dgm:cxn modelId="{4D0008E0-7940-4717-9863-75D537F3EC79}" type="presParOf" srcId="{C45F2D4F-7999-47DC-82B5-9C18B2977B7C}" destId="{BA12359C-B809-42DB-8645-420610E01214}" srcOrd="0" destOrd="0" presId="urn:microsoft.com/office/officeart/2005/8/layout/chevron1"/>
    <dgm:cxn modelId="{032675D5-799C-4D0E-A2E6-65CD8C90B4CA}" type="presParOf" srcId="{C45F2D4F-7999-47DC-82B5-9C18B2977B7C}" destId="{A66AF651-E8A3-48D0-827C-3F5CDECA6E75}" srcOrd="1" destOrd="0" presId="urn:microsoft.com/office/officeart/2005/8/layout/chevron1"/>
    <dgm:cxn modelId="{531833AC-A0AC-4685-9DA2-41B47E908760}" type="presParOf" srcId="{C45F2D4F-7999-47DC-82B5-9C18B2977B7C}" destId="{60EF21B9-570A-4DAE-886D-AE79FCA3E615}" srcOrd="2" destOrd="0" presId="urn:microsoft.com/office/officeart/2005/8/layout/chevron1"/>
    <dgm:cxn modelId="{88E8B46B-F492-4C49-915F-EC6C4B55D5A4}" type="presParOf" srcId="{C45F2D4F-7999-47DC-82B5-9C18B2977B7C}" destId="{44AA71C8-4FEF-4F2B-BA05-1CB6C0B1B279}" srcOrd="3" destOrd="0" presId="urn:microsoft.com/office/officeart/2005/8/layout/chevron1"/>
    <dgm:cxn modelId="{89752DB6-8FDD-4AD6-A2A6-C5731AA75385}" type="presParOf" srcId="{C45F2D4F-7999-47DC-82B5-9C18B2977B7C}" destId="{2B43E798-3F5E-4C68-B7CC-9FA7F5B95D44}" srcOrd="4" destOrd="0" presId="urn:microsoft.com/office/officeart/2005/8/layout/chevron1"/>
    <dgm:cxn modelId="{5E0BFA56-D73E-4442-8347-01BB8BD45767}" type="presParOf" srcId="{C45F2D4F-7999-47DC-82B5-9C18B2977B7C}" destId="{EE0CD080-890E-4BD5-85F3-3D29EC1952CE}" srcOrd="5" destOrd="0" presId="urn:microsoft.com/office/officeart/2005/8/layout/chevron1"/>
    <dgm:cxn modelId="{BBDE122D-7847-43BE-9D29-B171D7290A0C}" type="presParOf" srcId="{C45F2D4F-7999-47DC-82B5-9C18B2977B7C}" destId="{FB183165-015B-4E82-AC83-1A964A48DE89}" srcOrd="6" destOrd="0" presId="urn:microsoft.com/office/officeart/2005/8/layout/chevron1"/>
    <dgm:cxn modelId="{894F4F8D-0D62-43F4-887B-34F975E35566}" type="presParOf" srcId="{C45F2D4F-7999-47DC-82B5-9C18B2977B7C}" destId="{C75305FE-7173-4833-B6EA-478A6EAE6CAD}" srcOrd="7" destOrd="0" presId="urn:microsoft.com/office/officeart/2005/8/layout/chevron1"/>
    <dgm:cxn modelId="{8A2F03AD-B5E9-4C37-8289-798EEECB2971}" type="presParOf" srcId="{C45F2D4F-7999-47DC-82B5-9C18B2977B7C}" destId="{005DE117-733B-444F-B4E4-9165C44F1B07}" srcOrd="8" destOrd="0" presId="urn:microsoft.com/office/officeart/2005/8/layout/chevron1"/>
    <dgm:cxn modelId="{120895D4-3337-4C00-860A-D951439AE12A}" type="presParOf" srcId="{C45F2D4F-7999-47DC-82B5-9C18B2977B7C}" destId="{235C62A9-C5E3-41A0-BD87-36143F47AEBF}" srcOrd="9" destOrd="0" presId="urn:microsoft.com/office/officeart/2005/8/layout/chevron1"/>
    <dgm:cxn modelId="{9B323CCC-59CA-442E-9A49-FB16DFACA000}" type="presParOf" srcId="{C45F2D4F-7999-47DC-82B5-9C18B2977B7C}" destId="{572D12B4-0495-43CE-976D-F9A1AE157BCB}" srcOrd="10" destOrd="0" presId="urn:microsoft.com/office/officeart/2005/8/layout/chevron1"/>
    <dgm:cxn modelId="{2E9D8580-6B1C-4EA4-80B9-2E6F25811B19}" type="presParOf" srcId="{C45F2D4F-7999-47DC-82B5-9C18B2977B7C}" destId="{FFB977DD-7817-4CCB-8438-A94E98DE5D96}" srcOrd="11" destOrd="0" presId="urn:microsoft.com/office/officeart/2005/8/layout/chevron1"/>
    <dgm:cxn modelId="{C14B5EBD-9AC0-415C-95FD-238F21446B75}" type="presParOf" srcId="{C45F2D4F-7999-47DC-82B5-9C18B2977B7C}" destId="{0E3663E9-4A1F-4140-9951-24B676E142EF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B80DF5-7B73-43C7-8633-8E3459A10F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4B7B5BA-A923-415C-84D5-5A3FC9E377A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Deployment</a:t>
          </a:r>
          <a:endParaRPr lang="de-DE" dirty="0"/>
        </a:p>
      </dgm:t>
    </dgm:pt>
    <dgm:pt modelId="{31013637-293C-45F8-8851-5DF1267F8EDA}" type="parTrans" cxnId="{3291E731-E11C-4934-938C-8A002AB832E3}">
      <dgm:prSet/>
      <dgm:spPr/>
      <dgm:t>
        <a:bodyPr/>
        <a:lstStyle/>
        <a:p>
          <a:endParaRPr lang="de-DE"/>
        </a:p>
      </dgm:t>
    </dgm:pt>
    <dgm:pt modelId="{CA4374F5-0A1C-4BBA-874D-C1F70FE6E02C}" type="sibTrans" cxnId="{3291E731-E11C-4934-938C-8A002AB832E3}">
      <dgm:prSet/>
      <dgm:spPr/>
      <dgm:t>
        <a:bodyPr/>
        <a:lstStyle/>
        <a:p>
          <a:endParaRPr lang="de-DE"/>
        </a:p>
      </dgm:t>
    </dgm:pt>
    <dgm:pt modelId="{EBC00DC6-41FC-4856-A8A0-61ADDF181FF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de-DE" dirty="0"/>
            <a:t>Model Monitoring</a:t>
          </a:r>
        </a:p>
      </dgm:t>
    </dgm:pt>
    <dgm:pt modelId="{817A693F-05AE-48A0-97E5-63071A08BE81}" type="parTrans" cxnId="{BA9108AB-F0E1-40D1-871E-A8C63C049D4A}">
      <dgm:prSet/>
      <dgm:spPr/>
      <dgm:t>
        <a:bodyPr/>
        <a:lstStyle/>
        <a:p>
          <a:endParaRPr lang="de-DE"/>
        </a:p>
      </dgm:t>
    </dgm:pt>
    <dgm:pt modelId="{AC3A69D6-4390-43A7-8FA9-9E55D1E93590}" type="sibTrans" cxnId="{BA9108AB-F0E1-40D1-871E-A8C63C049D4A}">
      <dgm:prSet/>
      <dgm:spPr/>
      <dgm:t>
        <a:bodyPr/>
        <a:lstStyle/>
        <a:p>
          <a:endParaRPr lang="de-DE"/>
        </a:p>
      </dgm:t>
    </dgm:pt>
    <dgm:pt modelId="{C45F2D4F-7999-47DC-82B5-9C18B2977B7C}" type="pres">
      <dgm:prSet presAssocID="{1BB80DF5-7B73-43C7-8633-8E3459A10FF6}" presName="Name0" presStyleCnt="0">
        <dgm:presLayoutVars>
          <dgm:dir/>
          <dgm:animLvl val="lvl"/>
          <dgm:resizeHandles val="exact"/>
        </dgm:presLayoutVars>
      </dgm:prSet>
      <dgm:spPr/>
    </dgm:pt>
    <dgm:pt modelId="{D6B5A3EF-A2D4-4DD0-A85F-7439C4765C9D}" type="pres">
      <dgm:prSet presAssocID="{34B7B5BA-A923-415C-84D5-5A3FC9E377A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15CBB1F-FC81-4991-9E78-D7063A1A3D50}" type="pres">
      <dgm:prSet presAssocID="{CA4374F5-0A1C-4BBA-874D-C1F70FE6E02C}" presName="parTxOnlySpace" presStyleCnt="0"/>
      <dgm:spPr/>
    </dgm:pt>
    <dgm:pt modelId="{436B238B-01A9-4A05-92B8-EBAEB0B6275F}" type="pres">
      <dgm:prSet presAssocID="{EBC00DC6-41FC-4856-A8A0-61ADDF181FF8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8E4FE07-45DF-4CF2-A5D6-DC9FBA405F7A}" type="presOf" srcId="{1BB80DF5-7B73-43C7-8633-8E3459A10FF6}" destId="{C45F2D4F-7999-47DC-82B5-9C18B2977B7C}" srcOrd="0" destOrd="0" presId="urn:microsoft.com/office/officeart/2005/8/layout/chevron1"/>
    <dgm:cxn modelId="{3291E731-E11C-4934-938C-8A002AB832E3}" srcId="{1BB80DF5-7B73-43C7-8633-8E3459A10FF6}" destId="{34B7B5BA-A923-415C-84D5-5A3FC9E377A4}" srcOrd="0" destOrd="0" parTransId="{31013637-293C-45F8-8851-5DF1267F8EDA}" sibTransId="{CA4374F5-0A1C-4BBA-874D-C1F70FE6E02C}"/>
    <dgm:cxn modelId="{B72D9D79-5C83-4CCB-91E8-EE5876513007}" type="presOf" srcId="{EBC00DC6-41FC-4856-A8A0-61ADDF181FF8}" destId="{436B238B-01A9-4A05-92B8-EBAEB0B6275F}" srcOrd="0" destOrd="0" presId="urn:microsoft.com/office/officeart/2005/8/layout/chevron1"/>
    <dgm:cxn modelId="{BA9108AB-F0E1-40D1-871E-A8C63C049D4A}" srcId="{1BB80DF5-7B73-43C7-8633-8E3459A10FF6}" destId="{EBC00DC6-41FC-4856-A8A0-61ADDF181FF8}" srcOrd="1" destOrd="0" parTransId="{817A693F-05AE-48A0-97E5-63071A08BE81}" sibTransId="{AC3A69D6-4390-43A7-8FA9-9E55D1E93590}"/>
    <dgm:cxn modelId="{B723E6F8-3B42-4335-A237-4153A9283173}" type="presOf" srcId="{34B7B5BA-A923-415C-84D5-5A3FC9E377A4}" destId="{D6B5A3EF-A2D4-4DD0-A85F-7439C4765C9D}" srcOrd="0" destOrd="0" presId="urn:microsoft.com/office/officeart/2005/8/layout/chevron1"/>
    <dgm:cxn modelId="{7DCF6985-8E18-4175-9ECC-8317BF542CDB}" type="presParOf" srcId="{C45F2D4F-7999-47DC-82B5-9C18B2977B7C}" destId="{D6B5A3EF-A2D4-4DD0-A85F-7439C4765C9D}" srcOrd="0" destOrd="0" presId="urn:microsoft.com/office/officeart/2005/8/layout/chevron1"/>
    <dgm:cxn modelId="{88DE6F0D-926E-4FAB-B2BA-5D439A27F87A}" type="presParOf" srcId="{C45F2D4F-7999-47DC-82B5-9C18B2977B7C}" destId="{615CBB1F-FC81-4991-9E78-D7063A1A3D50}" srcOrd="1" destOrd="0" presId="urn:microsoft.com/office/officeart/2005/8/layout/chevron1"/>
    <dgm:cxn modelId="{559D7553-DB63-4FF4-B9AF-3EC482B76334}" type="presParOf" srcId="{C45F2D4F-7999-47DC-82B5-9C18B2977B7C}" destId="{436B238B-01A9-4A05-92B8-EBAEB0B6275F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B80DF5-7B73-43C7-8633-8E3459A10F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66D227F-60C5-4DF9-9FE4-646C18AD0DD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Requirements</a:t>
          </a:r>
          <a:endParaRPr lang="de-DE" dirty="0"/>
        </a:p>
      </dgm:t>
    </dgm:pt>
    <dgm:pt modelId="{B66C75F6-F2D0-4673-8E6C-6A75E1D5BA09}" type="parTrans" cxnId="{4ECB4065-407F-4835-93BF-2513F0E5A497}">
      <dgm:prSet/>
      <dgm:spPr/>
      <dgm:t>
        <a:bodyPr/>
        <a:lstStyle/>
        <a:p>
          <a:endParaRPr lang="de-DE"/>
        </a:p>
      </dgm:t>
    </dgm:pt>
    <dgm:pt modelId="{CA29A37C-F6F2-4AE0-AD7F-844BBA36931C}" type="sibTrans" cxnId="{4ECB4065-407F-4835-93BF-2513F0E5A497}">
      <dgm:prSet/>
      <dgm:spPr/>
      <dgm:t>
        <a:bodyPr/>
        <a:lstStyle/>
        <a:p>
          <a:endParaRPr lang="de-DE"/>
        </a:p>
      </dgm:t>
    </dgm:pt>
    <dgm:pt modelId="{D4C974D3-AB02-4AFB-BFC9-3A40E1477D1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Data Collection</a:t>
          </a:r>
        </a:p>
      </dgm:t>
    </dgm:pt>
    <dgm:pt modelId="{CC39878D-87E8-4495-92D3-8BAD96BE48CB}" type="parTrans" cxnId="{23C1B6E9-A872-4D30-B3DD-967C68DCE0F1}">
      <dgm:prSet/>
      <dgm:spPr/>
      <dgm:t>
        <a:bodyPr/>
        <a:lstStyle/>
        <a:p>
          <a:endParaRPr lang="de-DE"/>
        </a:p>
      </dgm:t>
    </dgm:pt>
    <dgm:pt modelId="{DCD4ABEF-A2FC-4CCA-9833-CCDFC30D4C33}" type="sibTrans" cxnId="{23C1B6E9-A872-4D30-B3DD-967C68DCE0F1}">
      <dgm:prSet/>
      <dgm:spPr/>
      <dgm:t>
        <a:bodyPr/>
        <a:lstStyle/>
        <a:p>
          <a:endParaRPr lang="de-DE"/>
        </a:p>
      </dgm:t>
    </dgm:pt>
    <dgm:pt modelId="{4D9A57B2-65B3-417E-86A7-62346AAEBDF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Data </a:t>
          </a:r>
          <a:r>
            <a:rPr lang="de-DE" dirty="0" err="1"/>
            <a:t>Labeling</a:t>
          </a:r>
          <a:endParaRPr lang="de-DE" dirty="0"/>
        </a:p>
      </dgm:t>
    </dgm:pt>
    <dgm:pt modelId="{B841CB94-6C6E-44EB-984F-8B9F1EA092CF}" type="parTrans" cxnId="{86683840-7A4E-41D1-A66C-D0CB0CFC3B57}">
      <dgm:prSet/>
      <dgm:spPr/>
      <dgm:t>
        <a:bodyPr/>
        <a:lstStyle/>
        <a:p>
          <a:endParaRPr lang="de-DE"/>
        </a:p>
      </dgm:t>
    </dgm:pt>
    <dgm:pt modelId="{E3C0BE44-E67F-49CC-BBBC-075FECC0D250}" type="sibTrans" cxnId="{86683840-7A4E-41D1-A66C-D0CB0CFC3B57}">
      <dgm:prSet/>
      <dgm:spPr/>
      <dgm:t>
        <a:bodyPr/>
        <a:lstStyle/>
        <a:p>
          <a:endParaRPr lang="de-DE"/>
        </a:p>
      </dgm:t>
    </dgm:pt>
    <dgm:pt modelId="{174DE6DC-27A9-4289-9A5B-BCE6E8F25E3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Data </a:t>
          </a:r>
          <a:r>
            <a:rPr lang="de-DE" dirty="0" err="1"/>
            <a:t>Cleaning</a:t>
          </a:r>
          <a:endParaRPr lang="de-DE" dirty="0"/>
        </a:p>
      </dgm:t>
    </dgm:pt>
    <dgm:pt modelId="{46ED0B14-5660-45A7-B767-23DE36C06357}" type="parTrans" cxnId="{1A7E4764-5C1C-48DA-BE85-2347E4EBD29F}">
      <dgm:prSet/>
      <dgm:spPr/>
      <dgm:t>
        <a:bodyPr/>
        <a:lstStyle/>
        <a:p>
          <a:endParaRPr lang="de-DE"/>
        </a:p>
      </dgm:t>
    </dgm:pt>
    <dgm:pt modelId="{39A0E06C-CC1F-40AB-9196-07D04CCAED99}" type="sibTrans" cxnId="{1A7E4764-5C1C-48DA-BE85-2347E4EBD29F}">
      <dgm:prSet/>
      <dgm:spPr/>
      <dgm:t>
        <a:bodyPr/>
        <a:lstStyle/>
        <a:p>
          <a:endParaRPr lang="de-DE"/>
        </a:p>
      </dgm:t>
    </dgm:pt>
    <dgm:pt modelId="{15DE93E7-7F65-45F8-A08A-0E62ED9100D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Feature Engineering</a:t>
          </a:r>
        </a:p>
      </dgm:t>
    </dgm:pt>
    <dgm:pt modelId="{872DE532-6BBC-4B93-8ABA-145477310CE2}" type="parTrans" cxnId="{2193F1E1-128D-42D5-9CC9-94A5501E583A}">
      <dgm:prSet/>
      <dgm:spPr/>
      <dgm:t>
        <a:bodyPr/>
        <a:lstStyle/>
        <a:p>
          <a:endParaRPr lang="de-DE"/>
        </a:p>
      </dgm:t>
    </dgm:pt>
    <dgm:pt modelId="{23F2075B-6A9D-4B37-A1BF-0F8DC2D31D45}" type="sibTrans" cxnId="{2193F1E1-128D-42D5-9CC9-94A5501E583A}">
      <dgm:prSet/>
      <dgm:spPr/>
      <dgm:t>
        <a:bodyPr/>
        <a:lstStyle/>
        <a:p>
          <a:endParaRPr lang="de-DE"/>
        </a:p>
      </dgm:t>
    </dgm:pt>
    <dgm:pt modelId="{CF7B246A-C59F-4D66-A3C3-86BD87CF91E0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Model Training</a:t>
          </a:r>
        </a:p>
      </dgm:t>
    </dgm:pt>
    <dgm:pt modelId="{05645BDF-768B-46A6-A2EA-4841EBE6F146}" type="parTrans" cxnId="{11BDFE20-7411-4B87-9EEC-CCE2F9A5173E}">
      <dgm:prSet/>
      <dgm:spPr/>
      <dgm:t>
        <a:bodyPr/>
        <a:lstStyle/>
        <a:p>
          <a:endParaRPr lang="de-DE"/>
        </a:p>
      </dgm:t>
    </dgm:pt>
    <dgm:pt modelId="{A3F60A52-6E69-41D9-A4C0-FE169543FB47}" type="sibTrans" cxnId="{11BDFE20-7411-4B87-9EEC-CCE2F9A5173E}">
      <dgm:prSet/>
      <dgm:spPr/>
      <dgm:t>
        <a:bodyPr/>
        <a:lstStyle/>
        <a:p>
          <a:endParaRPr lang="de-DE"/>
        </a:p>
      </dgm:t>
    </dgm:pt>
    <dgm:pt modelId="{89D44DED-5149-424E-B039-0C6DE42DBCD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Model Evaluation</a:t>
          </a:r>
        </a:p>
      </dgm:t>
    </dgm:pt>
    <dgm:pt modelId="{714B799A-E297-4961-B40E-1A9F210DEEAB}" type="parTrans" cxnId="{A12538E1-D774-4DE2-9E1B-6FA6AC8D9FA2}">
      <dgm:prSet/>
      <dgm:spPr/>
      <dgm:t>
        <a:bodyPr/>
        <a:lstStyle/>
        <a:p>
          <a:endParaRPr lang="de-DE"/>
        </a:p>
      </dgm:t>
    </dgm:pt>
    <dgm:pt modelId="{6795436F-9341-487B-857E-45465B5D4346}" type="sibTrans" cxnId="{A12538E1-D774-4DE2-9E1B-6FA6AC8D9FA2}">
      <dgm:prSet/>
      <dgm:spPr/>
      <dgm:t>
        <a:bodyPr/>
        <a:lstStyle/>
        <a:p>
          <a:endParaRPr lang="de-DE"/>
        </a:p>
      </dgm:t>
    </dgm:pt>
    <dgm:pt modelId="{C45F2D4F-7999-47DC-82B5-9C18B2977B7C}" type="pres">
      <dgm:prSet presAssocID="{1BB80DF5-7B73-43C7-8633-8E3459A10FF6}" presName="Name0" presStyleCnt="0">
        <dgm:presLayoutVars>
          <dgm:dir/>
          <dgm:animLvl val="lvl"/>
          <dgm:resizeHandles val="exact"/>
        </dgm:presLayoutVars>
      </dgm:prSet>
      <dgm:spPr/>
    </dgm:pt>
    <dgm:pt modelId="{BA12359C-B809-42DB-8645-420610E01214}" type="pres">
      <dgm:prSet presAssocID="{566D227F-60C5-4DF9-9FE4-646C18AD0DD6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66AF651-E8A3-48D0-827C-3F5CDECA6E75}" type="pres">
      <dgm:prSet presAssocID="{CA29A37C-F6F2-4AE0-AD7F-844BBA36931C}" presName="parTxOnlySpace" presStyleCnt="0"/>
      <dgm:spPr/>
    </dgm:pt>
    <dgm:pt modelId="{60EF21B9-570A-4DAE-886D-AE79FCA3E615}" type="pres">
      <dgm:prSet presAssocID="{D4C974D3-AB02-4AFB-BFC9-3A40E1477D1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4AA71C8-4FEF-4F2B-BA05-1CB6C0B1B279}" type="pres">
      <dgm:prSet presAssocID="{DCD4ABEF-A2FC-4CCA-9833-CCDFC30D4C33}" presName="parTxOnlySpace" presStyleCnt="0"/>
      <dgm:spPr/>
    </dgm:pt>
    <dgm:pt modelId="{2B43E798-3F5E-4C68-B7CC-9FA7F5B95D44}" type="pres">
      <dgm:prSet presAssocID="{4D9A57B2-65B3-417E-86A7-62346AAEBDF4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EE0CD080-890E-4BD5-85F3-3D29EC1952CE}" type="pres">
      <dgm:prSet presAssocID="{E3C0BE44-E67F-49CC-BBBC-075FECC0D250}" presName="parTxOnlySpace" presStyleCnt="0"/>
      <dgm:spPr/>
    </dgm:pt>
    <dgm:pt modelId="{FB183165-015B-4E82-AC83-1A964A48DE89}" type="pres">
      <dgm:prSet presAssocID="{174DE6DC-27A9-4289-9A5B-BCE6E8F25E3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C75305FE-7173-4833-B6EA-478A6EAE6CAD}" type="pres">
      <dgm:prSet presAssocID="{39A0E06C-CC1F-40AB-9196-07D04CCAED99}" presName="parTxOnlySpace" presStyleCnt="0"/>
      <dgm:spPr/>
    </dgm:pt>
    <dgm:pt modelId="{005DE117-733B-444F-B4E4-9165C44F1B07}" type="pres">
      <dgm:prSet presAssocID="{15DE93E7-7F65-45F8-A08A-0E62ED9100D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235C62A9-C5E3-41A0-BD87-36143F47AEBF}" type="pres">
      <dgm:prSet presAssocID="{23F2075B-6A9D-4B37-A1BF-0F8DC2D31D45}" presName="parTxOnlySpace" presStyleCnt="0"/>
      <dgm:spPr/>
    </dgm:pt>
    <dgm:pt modelId="{572D12B4-0495-43CE-976D-F9A1AE157BCB}" type="pres">
      <dgm:prSet presAssocID="{CF7B246A-C59F-4D66-A3C3-86BD87CF91E0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FFB977DD-7817-4CCB-8438-A94E98DE5D96}" type="pres">
      <dgm:prSet presAssocID="{A3F60A52-6E69-41D9-A4C0-FE169543FB47}" presName="parTxOnlySpace" presStyleCnt="0"/>
      <dgm:spPr/>
    </dgm:pt>
    <dgm:pt modelId="{0E3663E9-4A1F-4140-9951-24B676E142EF}" type="pres">
      <dgm:prSet presAssocID="{89D44DED-5149-424E-B039-0C6DE42DBCD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68E4FE07-45DF-4CF2-A5D6-DC9FBA405F7A}" type="presOf" srcId="{1BB80DF5-7B73-43C7-8633-8E3459A10FF6}" destId="{C45F2D4F-7999-47DC-82B5-9C18B2977B7C}" srcOrd="0" destOrd="0" presId="urn:microsoft.com/office/officeart/2005/8/layout/chevron1"/>
    <dgm:cxn modelId="{11BDFE20-7411-4B87-9EEC-CCE2F9A5173E}" srcId="{1BB80DF5-7B73-43C7-8633-8E3459A10FF6}" destId="{CF7B246A-C59F-4D66-A3C3-86BD87CF91E0}" srcOrd="5" destOrd="0" parTransId="{05645BDF-768B-46A6-A2EA-4841EBE6F146}" sibTransId="{A3F60A52-6E69-41D9-A4C0-FE169543FB47}"/>
    <dgm:cxn modelId="{86683840-7A4E-41D1-A66C-D0CB0CFC3B57}" srcId="{1BB80DF5-7B73-43C7-8633-8E3459A10FF6}" destId="{4D9A57B2-65B3-417E-86A7-62346AAEBDF4}" srcOrd="2" destOrd="0" parTransId="{B841CB94-6C6E-44EB-984F-8B9F1EA092CF}" sibTransId="{E3C0BE44-E67F-49CC-BBBC-075FECC0D250}"/>
    <dgm:cxn modelId="{1A7E4764-5C1C-48DA-BE85-2347E4EBD29F}" srcId="{1BB80DF5-7B73-43C7-8633-8E3459A10FF6}" destId="{174DE6DC-27A9-4289-9A5B-BCE6E8F25E32}" srcOrd="3" destOrd="0" parTransId="{46ED0B14-5660-45A7-B767-23DE36C06357}" sibTransId="{39A0E06C-CC1F-40AB-9196-07D04CCAED99}"/>
    <dgm:cxn modelId="{4ECB4065-407F-4835-93BF-2513F0E5A497}" srcId="{1BB80DF5-7B73-43C7-8633-8E3459A10FF6}" destId="{566D227F-60C5-4DF9-9FE4-646C18AD0DD6}" srcOrd="0" destOrd="0" parTransId="{B66C75F6-F2D0-4673-8E6C-6A75E1D5BA09}" sibTransId="{CA29A37C-F6F2-4AE0-AD7F-844BBA36931C}"/>
    <dgm:cxn modelId="{0E41E974-0D51-43C2-94D8-91E9836A00C9}" type="presOf" srcId="{15DE93E7-7F65-45F8-A08A-0E62ED9100D3}" destId="{005DE117-733B-444F-B4E4-9165C44F1B07}" srcOrd="0" destOrd="0" presId="urn:microsoft.com/office/officeart/2005/8/layout/chevron1"/>
    <dgm:cxn modelId="{959CB55A-1B48-4935-A1F8-B00C88E7ECE0}" type="presOf" srcId="{4D9A57B2-65B3-417E-86A7-62346AAEBDF4}" destId="{2B43E798-3F5E-4C68-B7CC-9FA7F5B95D44}" srcOrd="0" destOrd="0" presId="urn:microsoft.com/office/officeart/2005/8/layout/chevron1"/>
    <dgm:cxn modelId="{AD5D6D7C-3817-4885-B880-FBD78A62FDEF}" type="presOf" srcId="{89D44DED-5149-424E-B039-0C6DE42DBCD6}" destId="{0E3663E9-4A1F-4140-9951-24B676E142EF}" srcOrd="0" destOrd="0" presId="urn:microsoft.com/office/officeart/2005/8/layout/chevron1"/>
    <dgm:cxn modelId="{E91FEF80-CD0C-4DDD-BCFF-80702CE1CD0E}" type="presOf" srcId="{174DE6DC-27A9-4289-9A5B-BCE6E8F25E32}" destId="{FB183165-015B-4E82-AC83-1A964A48DE89}" srcOrd="0" destOrd="0" presId="urn:microsoft.com/office/officeart/2005/8/layout/chevron1"/>
    <dgm:cxn modelId="{465FBC82-C828-4F46-9C27-005E3C9F6C96}" type="presOf" srcId="{CF7B246A-C59F-4D66-A3C3-86BD87CF91E0}" destId="{572D12B4-0495-43CE-976D-F9A1AE157BCB}" srcOrd="0" destOrd="0" presId="urn:microsoft.com/office/officeart/2005/8/layout/chevron1"/>
    <dgm:cxn modelId="{BF105FCF-0939-44B3-B929-A3D0D1F5B936}" type="presOf" srcId="{566D227F-60C5-4DF9-9FE4-646C18AD0DD6}" destId="{BA12359C-B809-42DB-8645-420610E01214}" srcOrd="0" destOrd="0" presId="urn:microsoft.com/office/officeart/2005/8/layout/chevron1"/>
    <dgm:cxn modelId="{A12538E1-D774-4DE2-9E1B-6FA6AC8D9FA2}" srcId="{1BB80DF5-7B73-43C7-8633-8E3459A10FF6}" destId="{89D44DED-5149-424E-B039-0C6DE42DBCD6}" srcOrd="6" destOrd="0" parTransId="{714B799A-E297-4961-B40E-1A9F210DEEAB}" sibTransId="{6795436F-9341-487B-857E-45465B5D4346}"/>
    <dgm:cxn modelId="{2193F1E1-128D-42D5-9CC9-94A5501E583A}" srcId="{1BB80DF5-7B73-43C7-8633-8E3459A10FF6}" destId="{15DE93E7-7F65-45F8-A08A-0E62ED9100D3}" srcOrd="4" destOrd="0" parTransId="{872DE532-6BBC-4B93-8ABA-145477310CE2}" sibTransId="{23F2075B-6A9D-4B37-A1BF-0F8DC2D31D45}"/>
    <dgm:cxn modelId="{23C1B6E9-A872-4D30-B3DD-967C68DCE0F1}" srcId="{1BB80DF5-7B73-43C7-8633-8E3459A10FF6}" destId="{D4C974D3-AB02-4AFB-BFC9-3A40E1477D1A}" srcOrd="1" destOrd="0" parTransId="{CC39878D-87E8-4495-92D3-8BAD96BE48CB}" sibTransId="{DCD4ABEF-A2FC-4CCA-9833-CCDFC30D4C33}"/>
    <dgm:cxn modelId="{CE34F4F6-34DA-49AB-9A9C-B948172ED41C}" type="presOf" srcId="{D4C974D3-AB02-4AFB-BFC9-3A40E1477D1A}" destId="{60EF21B9-570A-4DAE-886D-AE79FCA3E615}" srcOrd="0" destOrd="0" presId="urn:microsoft.com/office/officeart/2005/8/layout/chevron1"/>
    <dgm:cxn modelId="{4D0008E0-7940-4717-9863-75D537F3EC79}" type="presParOf" srcId="{C45F2D4F-7999-47DC-82B5-9C18B2977B7C}" destId="{BA12359C-B809-42DB-8645-420610E01214}" srcOrd="0" destOrd="0" presId="urn:microsoft.com/office/officeart/2005/8/layout/chevron1"/>
    <dgm:cxn modelId="{032675D5-799C-4D0E-A2E6-65CD8C90B4CA}" type="presParOf" srcId="{C45F2D4F-7999-47DC-82B5-9C18B2977B7C}" destId="{A66AF651-E8A3-48D0-827C-3F5CDECA6E75}" srcOrd="1" destOrd="0" presId="urn:microsoft.com/office/officeart/2005/8/layout/chevron1"/>
    <dgm:cxn modelId="{531833AC-A0AC-4685-9DA2-41B47E908760}" type="presParOf" srcId="{C45F2D4F-7999-47DC-82B5-9C18B2977B7C}" destId="{60EF21B9-570A-4DAE-886D-AE79FCA3E615}" srcOrd="2" destOrd="0" presId="urn:microsoft.com/office/officeart/2005/8/layout/chevron1"/>
    <dgm:cxn modelId="{88E8B46B-F492-4C49-915F-EC6C4B55D5A4}" type="presParOf" srcId="{C45F2D4F-7999-47DC-82B5-9C18B2977B7C}" destId="{44AA71C8-4FEF-4F2B-BA05-1CB6C0B1B279}" srcOrd="3" destOrd="0" presId="urn:microsoft.com/office/officeart/2005/8/layout/chevron1"/>
    <dgm:cxn modelId="{89752DB6-8FDD-4AD6-A2A6-C5731AA75385}" type="presParOf" srcId="{C45F2D4F-7999-47DC-82B5-9C18B2977B7C}" destId="{2B43E798-3F5E-4C68-B7CC-9FA7F5B95D44}" srcOrd="4" destOrd="0" presId="urn:microsoft.com/office/officeart/2005/8/layout/chevron1"/>
    <dgm:cxn modelId="{5E0BFA56-D73E-4442-8347-01BB8BD45767}" type="presParOf" srcId="{C45F2D4F-7999-47DC-82B5-9C18B2977B7C}" destId="{EE0CD080-890E-4BD5-85F3-3D29EC1952CE}" srcOrd="5" destOrd="0" presId="urn:microsoft.com/office/officeart/2005/8/layout/chevron1"/>
    <dgm:cxn modelId="{BBDE122D-7847-43BE-9D29-B171D7290A0C}" type="presParOf" srcId="{C45F2D4F-7999-47DC-82B5-9C18B2977B7C}" destId="{FB183165-015B-4E82-AC83-1A964A48DE89}" srcOrd="6" destOrd="0" presId="urn:microsoft.com/office/officeart/2005/8/layout/chevron1"/>
    <dgm:cxn modelId="{894F4F8D-0D62-43F4-887B-34F975E35566}" type="presParOf" srcId="{C45F2D4F-7999-47DC-82B5-9C18B2977B7C}" destId="{C75305FE-7173-4833-B6EA-478A6EAE6CAD}" srcOrd="7" destOrd="0" presId="urn:microsoft.com/office/officeart/2005/8/layout/chevron1"/>
    <dgm:cxn modelId="{8A2F03AD-B5E9-4C37-8289-798EEECB2971}" type="presParOf" srcId="{C45F2D4F-7999-47DC-82B5-9C18B2977B7C}" destId="{005DE117-733B-444F-B4E4-9165C44F1B07}" srcOrd="8" destOrd="0" presId="urn:microsoft.com/office/officeart/2005/8/layout/chevron1"/>
    <dgm:cxn modelId="{120895D4-3337-4C00-860A-D951439AE12A}" type="presParOf" srcId="{C45F2D4F-7999-47DC-82B5-9C18B2977B7C}" destId="{235C62A9-C5E3-41A0-BD87-36143F47AEBF}" srcOrd="9" destOrd="0" presId="urn:microsoft.com/office/officeart/2005/8/layout/chevron1"/>
    <dgm:cxn modelId="{9B323CCC-59CA-442E-9A49-FB16DFACA000}" type="presParOf" srcId="{C45F2D4F-7999-47DC-82B5-9C18B2977B7C}" destId="{572D12B4-0495-43CE-976D-F9A1AE157BCB}" srcOrd="10" destOrd="0" presId="urn:microsoft.com/office/officeart/2005/8/layout/chevron1"/>
    <dgm:cxn modelId="{2E9D8580-6B1C-4EA4-80B9-2E6F25811B19}" type="presParOf" srcId="{C45F2D4F-7999-47DC-82B5-9C18B2977B7C}" destId="{FFB977DD-7817-4CCB-8438-A94E98DE5D96}" srcOrd="11" destOrd="0" presId="urn:microsoft.com/office/officeart/2005/8/layout/chevron1"/>
    <dgm:cxn modelId="{C14B5EBD-9AC0-415C-95FD-238F21446B75}" type="presParOf" srcId="{C45F2D4F-7999-47DC-82B5-9C18B2977B7C}" destId="{0E3663E9-4A1F-4140-9951-24B676E142EF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2359C-B809-42DB-8645-420610E01214}">
      <dsp:nvSpPr>
        <dsp:cNvPr id="0" name=""/>
        <dsp:cNvSpPr/>
      </dsp:nvSpPr>
      <dsp:spPr>
        <a:xfrm>
          <a:off x="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Model Requirements</a:t>
          </a:r>
        </a:p>
      </dsp:txBody>
      <dsp:txXfrm>
        <a:off x="254000" y="89896"/>
        <a:ext cx="762000" cy="507999"/>
      </dsp:txXfrm>
    </dsp:sp>
    <dsp:sp modelId="{60EF21B9-570A-4DAE-886D-AE79FCA3E615}">
      <dsp:nvSpPr>
        <dsp:cNvPr id="0" name=""/>
        <dsp:cNvSpPr/>
      </dsp:nvSpPr>
      <dsp:spPr>
        <a:xfrm>
          <a:off x="1143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Data Collection</a:t>
          </a:r>
        </a:p>
      </dsp:txBody>
      <dsp:txXfrm>
        <a:off x="1397000" y="89896"/>
        <a:ext cx="762000" cy="507999"/>
      </dsp:txXfrm>
    </dsp:sp>
    <dsp:sp modelId="{2B43E798-3F5E-4C68-B7CC-9FA7F5B95D44}">
      <dsp:nvSpPr>
        <dsp:cNvPr id="0" name=""/>
        <dsp:cNvSpPr/>
      </dsp:nvSpPr>
      <dsp:spPr>
        <a:xfrm>
          <a:off x="2286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Data Labeling</a:t>
          </a:r>
        </a:p>
      </dsp:txBody>
      <dsp:txXfrm>
        <a:off x="2540000" y="89896"/>
        <a:ext cx="762000" cy="507999"/>
      </dsp:txXfrm>
    </dsp:sp>
    <dsp:sp modelId="{FB183165-015B-4E82-AC83-1A964A48DE89}">
      <dsp:nvSpPr>
        <dsp:cNvPr id="0" name=""/>
        <dsp:cNvSpPr/>
      </dsp:nvSpPr>
      <dsp:spPr>
        <a:xfrm>
          <a:off x="3429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Data Cleaning</a:t>
          </a:r>
        </a:p>
      </dsp:txBody>
      <dsp:txXfrm>
        <a:off x="3683000" y="89896"/>
        <a:ext cx="762000" cy="507999"/>
      </dsp:txXfrm>
    </dsp:sp>
    <dsp:sp modelId="{005DE117-733B-444F-B4E4-9165C44F1B07}">
      <dsp:nvSpPr>
        <dsp:cNvPr id="0" name=""/>
        <dsp:cNvSpPr/>
      </dsp:nvSpPr>
      <dsp:spPr>
        <a:xfrm>
          <a:off x="4572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Feature Engineering</a:t>
          </a:r>
        </a:p>
      </dsp:txBody>
      <dsp:txXfrm>
        <a:off x="4826000" y="89896"/>
        <a:ext cx="762000" cy="507999"/>
      </dsp:txXfrm>
    </dsp:sp>
    <dsp:sp modelId="{572D12B4-0495-43CE-976D-F9A1AE157BCB}">
      <dsp:nvSpPr>
        <dsp:cNvPr id="0" name=""/>
        <dsp:cNvSpPr/>
      </dsp:nvSpPr>
      <dsp:spPr>
        <a:xfrm>
          <a:off x="5715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Model Training</a:t>
          </a:r>
        </a:p>
      </dsp:txBody>
      <dsp:txXfrm>
        <a:off x="5969000" y="89896"/>
        <a:ext cx="762000" cy="507999"/>
      </dsp:txXfrm>
    </dsp:sp>
    <dsp:sp modelId="{0E3663E9-4A1F-4140-9951-24B676E142EF}">
      <dsp:nvSpPr>
        <dsp:cNvPr id="0" name=""/>
        <dsp:cNvSpPr/>
      </dsp:nvSpPr>
      <dsp:spPr>
        <a:xfrm>
          <a:off x="6858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Model Evaluation</a:t>
          </a:r>
        </a:p>
      </dsp:txBody>
      <dsp:txXfrm>
        <a:off x="7112000" y="89896"/>
        <a:ext cx="762000" cy="507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5A3EF-A2D4-4DD0-A85F-7439C4765C9D}">
      <dsp:nvSpPr>
        <dsp:cNvPr id="0" name=""/>
        <dsp:cNvSpPr/>
      </dsp:nvSpPr>
      <dsp:spPr>
        <a:xfrm>
          <a:off x="2148" y="86993"/>
          <a:ext cx="1284514" cy="513805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 dirty="0"/>
            <a:t>Model Deployment</a:t>
          </a:r>
        </a:p>
      </dsp:txBody>
      <dsp:txXfrm>
        <a:off x="259051" y="86993"/>
        <a:ext cx="770709" cy="513805"/>
      </dsp:txXfrm>
    </dsp:sp>
    <dsp:sp modelId="{436B238B-01A9-4A05-92B8-EBAEB0B6275F}">
      <dsp:nvSpPr>
        <dsp:cNvPr id="0" name=""/>
        <dsp:cNvSpPr/>
      </dsp:nvSpPr>
      <dsp:spPr>
        <a:xfrm>
          <a:off x="1158212" y="86993"/>
          <a:ext cx="1284514" cy="513805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 dirty="0"/>
            <a:t>Model Monitoring</a:t>
          </a:r>
        </a:p>
      </dsp:txBody>
      <dsp:txXfrm>
        <a:off x="1415115" y="86993"/>
        <a:ext cx="770709" cy="513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2359C-B809-42DB-8645-420610E01214}">
      <dsp:nvSpPr>
        <dsp:cNvPr id="0" name=""/>
        <dsp:cNvSpPr/>
      </dsp:nvSpPr>
      <dsp:spPr>
        <a:xfrm>
          <a:off x="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Model Requirements</a:t>
          </a:r>
        </a:p>
      </dsp:txBody>
      <dsp:txXfrm>
        <a:off x="254000" y="89896"/>
        <a:ext cx="762000" cy="507999"/>
      </dsp:txXfrm>
    </dsp:sp>
    <dsp:sp modelId="{60EF21B9-570A-4DAE-886D-AE79FCA3E615}">
      <dsp:nvSpPr>
        <dsp:cNvPr id="0" name=""/>
        <dsp:cNvSpPr/>
      </dsp:nvSpPr>
      <dsp:spPr>
        <a:xfrm>
          <a:off x="1143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Data Collection</a:t>
          </a:r>
        </a:p>
      </dsp:txBody>
      <dsp:txXfrm>
        <a:off x="1397000" y="89896"/>
        <a:ext cx="762000" cy="507999"/>
      </dsp:txXfrm>
    </dsp:sp>
    <dsp:sp modelId="{2B43E798-3F5E-4C68-B7CC-9FA7F5B95D44}">
      <dsp:nvSpPr>
        <dsp:cNvPr id="0" name=""/>
        <dsp:cNvSpPr/>
      </dsp:nvSpPr>
      <dsp:spPr>
        <a:xfrm>
          <a:off x="2286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Data Labeling</a:t>
          </a:r>
        </a:p>
      </dsp:txBody>
      <dsp:txXfrm>
        <a:off x="2540000" y="89896"/>
        <a:ext cx="762000" cy="507999"/>
      </dsp:txXfrm>
    </dsp:sp>
    <dsp:sp modelId="{FB183165-015B-4E82-AC83-1A964A48DE89}">
      <dsp:nvSpPr>
        <dsp:cNvPr id="0" name=""/>
        <dsp:cNvSpPr/>
      </dsp:nvSpPr>
      <dsp:spPr>
        <a:xfrm>
          <a:off x="3429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Data Cleaning</a:t>
          </a:r>
        </a:p>
      </dsp:txBody>
      <dsp:txXfrm>
        <a:off x="3683000" y="89896"/>
        <a:ext cx="762000" cy="507999"/>
      </dsp:txXfrm>
    </dsp:sp>
    <dsp:sp modelId="{005DE117-733B-444F-B4E4-9165C44F1B07}">
      <dsp:nvSpPr>
        <dsp:cNvPr id="0" name=""/>
        <dsp:cNvSpPr/>
      </dsp:nvSpPr>
      <dsp:spPr>
        <a:xfrm>
          <a:off x="4572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Feature Engineering</a:t>
          </a:r>
        </a:p>
      </dsp:txBody>
      <dsp:txXfrm>
        <a:off x="4826000" y="89896"/>
        <a:ext cx="762000" cy="507999"/>
      </dsp:txXfrm>
    </dsp:sp>
    <dsp:sp modelId="{572D12B4-0495-43CE-976D-F9A1AE157BCB}">
      <dsp:nvSpPr>
        <dsp:cNvPr id="0" name=""/>
        <dsp:cNvSpPr/>
      </dsp:nvSpPr>
      <dsp:spPr>
        <a:xfrm>
          <a:off x="5715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Model Training</a:t>
          </a:r>
        </a:p>
      </dsp:txBody>
      <dsp:txXfrm>
        <a:off x="5969000" y="89896"/>
        <a:ext cx="762000" cy="507999"/>
      </dsp:txXfrm>
    </dsp:sp>
    <dsp:sp modelId="{0E3663E9-4A1F-4140-9951-24B676E142EF}">
      <dsp:nvSpPr>
        <dsp:cNvPr id="0" name=""/>
        <dsp:cNvSpPr/>
      </dsp:nvSpPr>
      <dsp:spPr>
        <a:xfrm>
          <a:off x="6858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Model Evaluation</a:t>
          </a:r>
        </a:p>
      </dsp:txBody>
      <dsp:txXfrm>
        <a:off x="7112000" y="89896"/>
        <a:ext cx="762000" cy="5079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5A3EF-A2D4-4DD0-A85F-7439C4765C9D}">
      <dsp:nvSpPr>
        <dsp:cNvPr id="0" name=""/>
        <dsp:cNvSpPr/>
      </dsp:nvSpPr>
      <dsp:spPr>
        <a:xfrm>
          <a:off x="2148" y="86993"/>
          <a:ext cx="1284514" cy="51380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 </a:t>
          </a:r>
          <a:r>
            <a:rPr lang="de-DE" sz="1100" kern="1200" dirty="0" err="1"/>
            <a:t>Deployment</a:t>
          </a:r>
          <a:endParaRPr lang="de-DE" sz="1100" kern="1200" dirty="0"/>
        </a:p>
      </dsp:txBody>
      <dsp:txXfrm>
        <a:off x="259051" y="86993"/>
        <a:ext cx="770709" cy="513805"/>
      </dsp:txXfrm>
    </dsp:sp>
    <dsp:sp modelId="{436B238B-01A9-4A05-92B8-EBAEB0B6275F}">
      <dsp:nvSpPr>
        <dsp:cNvPr id="0" name=""/>
        <dsp:cNvSpPr/>
      </dsp:nvSpPr>
      <dsp:spPr>
        <a:xfrm>
          <a:off x="1158212" y="86993"/>
          <a:ext cx="1284514" cy="51380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Model Monitoring</a:t>
          </a:r>
        </a:p>
      </dsp:txBody>
      <dsp:txXfrm>
        <a:off x="1415115" y="86993"/>
        <a:ext cx="770709" cy="513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2359C-B809-42DB-8645-420610E01214}">
      <dsp:nvSpPr>
        <dsp:cNvPr id="0" name=""/>
        <dsp:cNvSpPr/>
      </dsp:nvSpPr>
      <dsp:spPr>
        <a:xfrm>
          <a:off x="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Model </a:t>
          </a:r>
          <a:r>
            <a:rPr lang="de-DE" sz="900" kern="1200" dirty="0" err="1"/>
            <a:t>Requirements</a:t>
          </a:r>
          <a:endParaRPr lang="de-DE" sz="900" kern="1200" dirty="0"/>
        </a:p>
      </dsp:txBody>
      <dsp:txXfrm>
        <a:off x="254000" y="89896"/>
        <a:ext cx="762000" cy="507999"/>
      </dsp:txXfrm>
    </dsp:sp>
    <dsp:sp modelId="{60EF21B9-570A-4DAE-886D-AE79FCA3E615}">
      <dsp:nvSpPr>
        <dsp:cNvPr id="0" name=""/>
        <dsp:cNvSpPr/>
      </dsp:nvSpPr>
      <dsp:spPr>
        <a:xfrm>
          <a:off x="1143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Data Collection</a:t>
          </a:r>
        </a:p>
      </dsp:txBody>
      <dsp:txXfrm>
        <a:off x="1397000" y="89896"/>
        <a:ext cx="762000" cy="507999"/>
      </dsp:txXfrm>
    </dsp:sp>
    <dsp:sp modelId="{2B43E798-3F5E-4C68-B7CC-9FA7F5B95D44}">
      <dsp:nvSpPr>
        <dsp:cNvPr id="0" name=""/>
        <dsp:cNvSpPr/>
      </dsp:nvSpPr>
      <dsp:spPr>
        <a:xfrm>
          <a:off x="2286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Data </a:t>
          </a:r>
          <a:r>
            <a:rPr lang="de-DE" sz="900" kern="1200" dirty="0" err="1"/>
            <a:t>Labeling</a:t>
          </a:r>
          <a:endParaRPr lang="de-DE" sz="900" kern="1200" dirty="0"/>
        </a:p>
      </dsp:txBody>
      <dsp:txXfrm>
        <a:off x="2540000" y="89896"/>
        <a:ext cx="762000" cy="507999"/>
      </dsp:txXfrm>
    </dsp:sp>
    <dsp:sp modelId="{FB183165-015B-4E82-AC83-1A964A48DE89}">
      <dsp:nvSpPr>
        <dsp:cNvPr id="0" name=""/>
        <dsp:cNvSpPr/>
      </dsp:nvSpPr>
      <dsp:spPr>
        <a:xfrm>
          <a:off x="3429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Data </a:t>
          </a:r>
          <a:r>
            <a:rPr lang="de-DE" sz="900" kern="1200" dirty="0" err="1"/>
            <a:t>Cleaning</a:t>
          </a:r>
          <a:endParaRPr lang="de-DE" sz="900" kern="1200" dirty="0"/>
        </a:p>
      </dsp:txBody>
      <dsp:txXfrm>
        <a:off x="3683000" y="89896"/>
        <a:ext cx="762000" cy="507999"/>
      </dsp:txXfrm>
    </dsp:sp>
    <dsp:sp modelId="{005DE117-733B-444F-B4E4-9165C44F1B07}">
      <dsp:nvSpPr>
        <dsp:cNvPr id="0" name=""/>
        <dsp:cNvSpPr/>
      </dsp:nvSpPr>
      <dsp:spPr>
        <a:xfrm>
          <a:off x="4572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Feature Engineering</a:t>
          </a:r>
        </a:p>
      </dsp:txBody>
      <dsp:txXfrm>
        <a:off x="4826000" y="89896"/>
        <a:ext cx="762000" cy="507999"/>
      </dsp:txXfrm>
    </dsp:sp>
    <dsp:sp modelId="{572D12B4-0495-43CE-976D-F9A1AE157BCB}">
      <dsp:nvSpPr>
        <dsp:cNvPr id="0" name=""/>
        <dsp:cNvSpPr/>
      </dsp:nvSpPr>
      <dsp:spPr>
        <a:xfrm>
          <a:off x="5715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Model Training</a:t>
          </a:r>
        </a:p>
      </dsp:txBody>
      <dsp:txXfrm>
        <a:off x="5969000" y="89896"/>
        <a:ext cx="762000" cy="507999"/>
      </dsp:txXfrm>
    </dsp:sp>
    <dsp:sp modelId="{0E3663E9-4A1F-4140-9951-24B676E142EF}">
      <dsp:nvSpPr>
        <dsp:cNvPr id="0" name=""/>
        <dsp:cNvSpPr/>
      </dsp:nvSpPr>
      <dsp:spPr>
        <a:xfrm>
          <a:off x="6858000" y="89896"/>
          <a:ext cx="1269999" cy="507999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Model Evaluation</a:t>
          </a:r>
        </a:p>
      </dsp:txBody>
      <dsp:txXfrm>
        <a:off x="7112000" y="89896"/>
        <a:ext cx="762000" cy="507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F5702-E8ED-44FB-B89C-45E4646EF23B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0E6EB-C4B7-4CAC-8DE2-4FFA0078F09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09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0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37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9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98B81-6F3C-194B-8C06-B99466C43CE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52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9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3C267-22ED-40F1-B796-103D86764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F27B9C4-CDBB-43BA-92AD-1450FF316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EA8EC0-403D-470F-87CD-3C5A1932F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267-ACA3-49B6-A3DE-B213F3EBECF6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264D72-50C7-4694-A647-4AC4FDF2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A950F-7249-49E5-B717-31DAD64B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0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ACC99-16D7-41AB-8637-3511E374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E74F39-408C-4731-8BA9-BC7BED4F8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A92646-EF7E-4C57-84B6-9E230473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D8F05-FC29-4BC6-BAB5-4CFFA180E655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0A3487-27DB-496C-A51E-4BA51E7FE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959C2-82FA-4CBE-8007-A6EFC8E0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3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929970-5F98-41E4-BB31-EE33C6CCC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502116-0E54-463B-8948-34671F65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A31692-4EA7-4D68-AD20-E97F9EBA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5C23-430E-4FE8-8569-73116BCA9ADB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727241-4D12-4BDF-96E9-AE946589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4EABD9-35E3-442A-AA41-B32F36B9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6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27D44-B83B-44F3-9805-58880FA5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52FCDA-68AB-4502-BF50-5A168FCF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D03F39-B6AA-4603-BFD9-6B448392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3681-AC24-409A-9B7C-3214B2846C80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835316-30AB-4D98-A44F-1984DCA4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D3D249-52FA-4F0C-A6E8-9A7C75624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8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86530-3693-4AB3-B157-5D548BB5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486C4F-8FE3-47DF-A338-F50D66E21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A5AB8-C75D-4455-977D-965C913D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4347-3DB7-4D1F-AD48-F7AC00B99DD1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6A0035-E509-4C97-9BAE-F6147AB4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22349D-CFE7-4254-B11B-04C5E19E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4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8AB7D-E389-4392-A948-9BA633B4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927776-B6DF-4FE8-A428-3A9ACA5E5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2CCF19-DED3-4822-875F-161DB5FE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819836-64CA-426E-917D-493FF232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49CD-C0FA-4399-BD2F-C25CB92FCFA1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1C3189-586D-4F8F-BBF1-F2FFB84F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71254E-8597-4CF5-A68B-6ECB3230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8AFEF-BA48-4D30-80A8-CBA1EFDC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FB6EBD-9AD0-459B-ACB2-1EA1D947A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EC11A2-032F-45BD-AAE1-5594212A0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3B4043-F2D9-41C9-9050-94954FCBC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7B5DD1-9D31-442A-988E-865722060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334061-52EC-4891-82D2-61F9233E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CEF72-7441-4968-8DCF-3845A62FA182}" type="datetime1">
              <a:rPr lang="en-US" smtClean="0"/>
              <a:t>9/26/2023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4E23ED-F2D1-43CA-93EE-E5D23F12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E624224-426B-41D1-9B19-25EE6FD1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2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3A1D6-8E96-4E67-BCC9-E2EEA46D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8730A1-D7AD-440B-9DDD-021980E2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CC14-3035-4A0A-BB7C-47654F499F9E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D40D59-0049-45C4-AF93-D04B3B7E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9A6502-4CED-467D-BB31-983EB8D3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2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6274A1-572C-4A10-A7DC-F0311AE4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C550-90C5-4CCB-828C-5ED5C4A97A50}" type="datetime1">
              <a:rPr lang="en-US" smtClean="0"/>
              <a:t>9/26/2023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45CF7D-DC01-4112-B845-1ADE2AAD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7B04CE-29C6-4C10-B2BB-451079D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9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362B2C-0110-4470-9E23-1B092913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47C13A-76AF-4DBD-8F64-ABEBAF2B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DDAA1A-0271-4CA3-8593-9224E32BB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E9875B-D270-4BBB-85A9-46D25DF6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C2409-606A-4E27-BA04-A74FB7C652E3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1A3B23-8E61-4AD0-953F-F5C067C4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B11C3A-E26E-451C-8D33-C6B015EC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0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75784-30D9-48D5-A597-04B404AA2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486462-1EE8-4E14-934B-FCDC982EF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45DAFC-75B5-46FD-BBA6-7F13D388A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0AA968-6434-46FB-80B9-168D7FBD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32911-F191-457D-846D-EB6D908EAC28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F53D92-4B3D-422D-8166-BE02F5FA8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BEBDA-4607-4F59-89C7-CDC694A0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57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8069D2F-72B2-47CB-B891-85CFA97F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C977DD-1097-4033-8B0C-A1FAC4FB7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5436C4-F633-472C-8131-31A5BADFA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673CA-C610-457C-88AD-5C1B7F645CCF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957E18-52E3-4CC1-B0CA-F0A4F1CE5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D3352B-C2BF-48B8-92F9-D4D20D7B6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33F99-CF17-4D47-8D32-A48EF7DFEF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ute-pictures.blogspot.com/2011/08/75-free-stock-images-3d-human-character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educator-resources/owl-across-disciplines/owl-across-the-disciplines-grammar-and-usage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aasmarketingstrategy.blogspot.com/2013_12_01_archive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idea-response-enlightenment-wisdom-1020344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rendz.com/pin/9201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thumbs-up-smiley-face-emoji-happy-4007573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png/65053-emoticon-play-google-angry-emojiworld-sadness-emoji" TargetMode="Externa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40988606@N08/30536546700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40988606@N08/30536546700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40988606@N08/30536546700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adomduck2.blogspot.com/2015/01/blog-post_41.html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A57AFE-D4C6-44D4-AA97-008DFC7E2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371" y="1116426"/>
            <a:ext cx="11691257" cy="2387600"/>
          </a:xfrm>
        </p:spPr>
        <p:txBody>
          <a:bodyPr>
            <a:normAutofit fontScale="90000"/>
          </a:bodyPr>
          <a:lstStyle/>
          <a:p>
            <a:r>
              <a:rPr lang="en-US"/>
              <a:t>Principles of AI </a:t>
            </a:r>
            <a:r>
              <a:rPr lang="en-US" dirty="0"/>
              <a:t>Engineering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Chapter 2: System with Machine Learning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B083AA9-AF69-4695-8CB0-9543C5A110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Prof. Dr. Steffen Herbold</a:t>
            </a:r>
          </a:p>
          <a:p>
            <a:endParaRPr lang="de-DE" sz="1600" dirty="0"/>
          </a:p>
          <a:p>
            <a:endParaRPr lang="en-US" sz="1600" dirty="0"/>
          </a:p>
          <a:p>
            <a:r>
              <a:rPr lang="en-US" sz="1600" dirty="0"/>
              <a:t>Credit: </a:t>
            </a:r>
          </a:p>
          <a:p>
            <a:r>
              <a:rPr lang="en-US" sz="1600" dirty="0"/>
              <a:t>Based on contents from Christian </a:t>
            </a:r>
            <a:r>
              <a:rPr lang="en-US" sz="1600" dirty="0" err="1"/>
              <a:t>Kästner</a:t>
            </a:r>
            <a:r>
              <a:rPr lang="en-US" sz="1600" dirty="0"/>
              <a:t> (https://github.com/ckaestne/seai)</a:t>
            </a:r>
          </a:p>
          <a:p>
            <a:endParaRPr lang="en-US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BF03DF0-20CE-8132-D7A1-9746135F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91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A769D-D7FF-4C0F-8C1E-264E457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MLOps infrastructure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5A89DA7-73CC-4307-862A-6E707F8844AC}"/>
              </a:ext>
            </a:extLst>
          </p:cNvPr>
          <p:cNvSpPr/>
          <p:nvPr/>
        </p:nvSpPr>
        <p:spPr bwMode="auto">
          <a:xfrm>
            <a:off x="1046133" y="2308410"/>
            <a:ext cx="1591235" cy="23711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Configuration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AF0E18-31EE-47C7-9FC3-E06C09A2D4EB}"/>
              </a:ext>
            </a:extLst>
          </p:cNvPr>
          <p:cNvSpPr/>
          <p:nvPr/>
        </p:nvSpPr>
        <p:spPr bwMode="auto">
          <a:xfrm>
            <a:off x="2696760" y="2796988"/>
            <a:ext cx="1591235" cy="12281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Data Collection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2FCBD69-897F-4DE7-B18F-04FEAA61B4BD}"/>
              </a:ext>
            </a:extLst>
          </p:cNvPr>
          <p:cNvSpPr/>
          <p:nvPr/>
        </p:nvSpPr>
        <p:spPr bwMode="auto">
          <a:xfrm>
            <a:off x="3627972" y="4136954"/>
            <a:ext cx="2134158" cy="12281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Feature Extraction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573D0A6-2989-4075-8BD8-D702E69ED53C}"/>
              </a:ext>
            </a:extLst>
          </p:cNvPr>
          <p:cNvSpPr/>
          <p:nvPr/>
        </p:nvSpPr>
        <p:spPr bwMode="auto">
          <a:xfrm>
            <a:off x="4347387" y="2088774"/>
            <a:ext cx="1591235" cy="12281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Data Verification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6ABE469-DFDA-4969-850D-51A8893646C2}"/>
              </a:ext>
            </a:extLst>
          </p:cNvPr>
          <p:cNvSpPr/>
          <p:nvPr/>
        </p:nvSpPr>
        <p:spPr bwMode="auto">
          <a:xfrm>
            <a:off x="6063008" y="3442446"/>
            <a:ext cx="1591235" cy="5827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Analysis Tools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70156A6-3A79-4241-A7B8-102FDBF30C26}"/>
              </a:ext>
            </a:extLst>
          </p:cNvPr>
          <p:cNvSpPr/>
          <p:nvPr/>
        </p:nvSpPr>
        <p:spPr bwMode="auto">
          <a:xfrm>
            <a:off x="4691407" y="3445658"/>
            <a:ext cx="914401" cy="5536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ML Code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9EAFAE8-C37A-4679-A811-F4F33BDFA1B7}"/>
              </a:ext>
            </a:extLst>
          </p:cNvPr>
          <p:cNvSpPr/>
          <p:nvPr/>
        </p:nvSpPr>
        <p:spPr bwMode="auto">
          <a:xfrm>
            <a:off x="5875310" y="4136954"/>
            <a:ext cx="1773330" cy="12281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Process Management Tools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85B20FF-0A18-4960-94DB-68F59406ACAF}"/>
              </a:ext>
            </a:extLst>
          </p:cNvPr>
          <p:cNvSpPr/>
          <p:nvPr/>
        </p:nvSpPr>
        <p:spPr bwMode="auto">
          <a:xfrm>
            <a:off x="6057405" y="2088775"/>
            <a:ext cx="1591235" cy="12281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Machine Resource Management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2BB3F7A-8F53-4E19-9621-0AA78550D823}"/>
              </a:ext>
            </a:extLst>
          </p:cNvPr>
          <p:cNvSpPr/>
          <p:nvPr/>
        </p:nvSpPr>
        <p:spPr bwMode="auto">
          <a:xfrm>
            <a:off x="7767423" y="2088774"/>
            <a:ext cx="1591235" cy="32763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Serving Infrastructure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9F049D-CC11-45D1-A3CF-21B6A6521C12}"/>
              </a:ext>
            </a:extLst>
          </p:cNvPr>
          <p:cNvSpPr/>
          <p:nvPr/>
        </p:nvSpPr>
        <p:spPr bwMode="auto">
          <a:xfrm>
            <a:off x="9477441" y="2088775"/>
            <a:ext cx="1591235" cy="12281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Monitoring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DE30F59-E5EF-4689-9417-DADC83F1537E}"/>
              </a:ext>
            </a:extLst>
          </p:cNvPr>
          <p:cNvSpPr txBox="1"/>
          <p:nvPr/>
        </p:nvSpPr>
        <p:spPr>
          <a:xfrm>
            <a:off x="4042809" y="5725518"/>
            <a:ext cx="4106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ML Code only a small part of the </a:t>
            </a:r>
            <a:r>
              <a:rPr lang="en-US" sz="1600" b="1" dirty="0" err="1"/>
              <a:t>MLOps</a:t>
            </a:r>
            <a:r>
              <a:rPr lang="en-US" sz="1600" b="1" dirty="0"/>
              <a:t> code!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5AD6A3F-4449-40E1-AC96-6FCE00A0F8C3}"/>
              </a:ext>
            </a:extLst>
          </p:cNvPr>
          <p:cNvSpPr txBox="1"/>
          <p:nvPr/>
        </p:nvSpPr>
        <p:spPr>
          <a:xfrm>
            <a:off x="1088570" y="6379941"/>
            <a:ext cx="10014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Amount of other code depends a lot on tooling. Modern cloud platforms provide many aspects “out of the box”.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709E39-6C86-010B-7E52-C4BDB77F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6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D9104B9-8947-411B-9D95-43A6E9817F47}"/>
              </a:ext>
            </a:extLst>
          </p:cNvPr>
          <p:cNvGrpSpPr/>
          <p:nvPr/>
        </p:nvGrpSpPr>
        <p:grpSpPr>
          <a:xfrm>
            <a:off x="1257300" y="3012143"/>
            <a:ext cx="5392271" cy="2958353"/>
            <a:chOff x="1766048" y="3307976"/>
            <a:chExt cx="5392271" cy="295835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C33394D-8656-4605-A92E-9767EA728CC8}"/>
                </a:ext>
              </a:extLst>
            </p:cNvPr>
            <p:cNvSpPr/>
            <p:nvPr/>
          </p:nvSpPr>
          <p:spPr bwMode="auto">
            <a:xfrm>
              <a:off x="1887072" y="3711388"/>
              <a:ext cx="5154710" cy="726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User Interface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CEC4B74-D6C8-46EF-9892-078CD73A92D9}"/>
                </a:ext>
              </a:extLst>
            </p:cNvPr>
            <p:cNvSpPr/>
            <p:nvPr/>
          </p:nvSpPr>
          <p:spPr bwMode="auto">
            <a:xfrm>
              <a:off x="1887072" y="4531657"/>
              <a:ext cx="981635" cy="726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User Accounts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3D587D2-4775-47EE-A714-83B30764C62A}"/>
                </a:ext>
              </a:extLst>
            </p:cNvPr>
            <p:cNvSpPr/>
            <p:nvPr/>
          </p:nvSpPr>
          <p:spPr bwMode="auto">
            <a:xfrm>
              <a:off x="2971801" y="4531658"/>
              <a:ext cx="981635" cy="726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Audio Upload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A256E0E-BEC4-4C3B-BA90-68E39BF72B36}"/>
                </a:ext>
              </a:extLst>
            </p:cNvPr>
            <p:cNvSpPr/>
            <p:nvPr/>
          </p:nvSpPr>
          <p:spPr bwMode="auto">
            <a:xfrm>
              <a:off x="4056530" y="4531656"/>
              <a:ext cx="981635" cy="726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Payment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4514A11-5CBF-4C89-9EE7-13DD71208880}"/>
                </a:ext>
              </a:extLst>
            </p:cNvPr>
            <p:cNvSpPr/>
            <p:nvPr/>
          </p:nvSpPr>
          <p:spPr bwMode="auto">
            <a:xfrm>
              <a:off x="1898277" y="5338227"/>
              <a:ext cx="981635" cy="726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Database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A9DB1E1-F8B9-412F-872C-0EE4EEE3AB13}"/>
                </a:ext>
              </a:extLst>
            </p:cNvPr>
            <p:cNvSpPr/>
            <p:nvPr/>
          </p:nvSpPr>
          <p:spPr bwMode="auto">
            <a:xfrm>
              <a:off x="2947147" y="5338226"/>
              <a:ext cx="1694329" cy="726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Cloud Processing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10B892C-4564-45FE-867F-F17B8BF83FED}"/>
                </a:ext>
              </a:extLst>
            </p:cNvPr>
            <p:cNvSpPr/>
            <p:nvPr/>
          </p:nvSpPr>
          <p:spPr bwMode="auto">
            <a:xfrm>
              <a:off x="4708711" y="5338225"/>
              <a:ext cx="1095937" cy="726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Logging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2C79906-FC73-4D11-BA40-EA1EC1B13403}"/>
                </a:ext>
              </a:extLst>
            </p:cNvPr>
            <p:cNvSpPr/>
            <p:nvPr/>
          </p:nvSpPr>
          <p:spPr bwMode="auto">
            <a:xfrm>
              <a:off x="5871883" y="5338224"/>
              <a:ext cx="1169899" cy="726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Monitoring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D58A4D3-E8C7-42FC-908D-B2E90823C2D2}"/>
                </a:ext>
              </a:extLst>
            </p:cNvPr>
            <p:cNvSpPr/>
            <p:nvPr/>
          </p:nvSpPr>
          <p:spPr bwMode="auto">
            <a:xfrm>
              <a:off x="1766048" y="3307976"/>
              <a:ext cx="5392271" cy="2958353"/>
            </a:xfrm>
            <a:prstGeom prst="rect">
              <a:avLst/>
            </a:prstGeom>
            <a:noFill/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600" b="1" dirty="0"/>
                <a:t>System: </a:t>
              </a:r>
              <a:r>
                <a:rPr lang="en-US" sz="1600" b="1" dirty="0" err="1"/>
                <a:t>transcrAIbe</a:t>
              </a:r>
              <a:endParaRPr lang="en-US" sz="1600" b="1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1E4B794-40CD-4129-B06A-08547910BD36}"/>
                </a:ext>
              </a:extLst>
            </p:cNvPr>
            <p:cNvSpPr/>
            <p:nvPr/>
          </p:nvSpPr>
          <p:spPr bwMode="auto">
            <a:xfrm>
              <a:off x="5139027" y="4531658"/>
              <a:ext cx="1902755" cy="72614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Speech Recognition</a:t>
              </a:r>
            </a:p>
          </p:txBody>
        </p:sp>
      </p:grp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1A32CFB-C622-4819-9DFB-CCE17B923AF2}"/>
              </a:ext>
            </a:extLst>
          </p:cNvPr>
          <p:cNvCxnSpPr>
            <a:cxnSpLocks/>
          </p:cNvCxnSpPr>
          <p:nvPr/>
        </p:nvCxnSpPr>
        <p:spPr bwMode="auto">
          <a:xfrm flipH="1">
            <a:off x="6533034" y="1385049"/>
            <a:ext cx="4555522" cy="2850774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</a:ln>
        </p:spPr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314C986-1295-44AD-81A3-DAFB5232FD9D}"/>
              </a:ext>
            </a:extLst>
          </p:cNvPr>
          <p:cNvCxnSpPr>
            <a:cxnSpLocks/>
          </p:cNvCxnSpPr>
          <p:nvPr/>
        </p:nvCxnSpPr>
        <p:spPr bwMode="auto">
          <a:xfrm>
            <a:off x="335361" y="1414916"/>
            <a:ext cx="4294918" cy="2820909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</a:ln>
        </p:spPr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D8BF7CEF-F92B-45C3-923B-5678405C25C8}"/>
              </a:ext>
            </a:extLst>
          </p:cNvPr>
          <p:cNvSpPr/>
          <p:nvPr/>
        </p:nvSpPr>
        <p:spPr bwMode="auto">
          <a:xfrm>
            <a:off x="335361" y="1385049"/>
            <a:ext cx="10753195" cy="905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B074A8-FC9B-47D6-9C84-72BC2A92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on ML-enabled system in production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78FC7E-FD4F-484B-924F-E91AC944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832" y="4656906"/>
            <a:ext cx="4046775" cy="1747799"/>
          </a:xfrm>
        </p:spPr>
        <p:txBody>
          <a:bodyPr>
            <a:normAutofit/>
          </a:bodyPr>
          <a:lstStyle/>
          <a:p>
            <a:r>
              <a:rPr lang="en-US" sz="1600" dirty="0"/>
              <a:t>Focus:</a:t>
            </a:r>
          </a:p>
          <a:p>
            <a:pPr lvl="1"/>
            <a:r>
              <a:rPr lang="en-US" sz="1400" dirty="0"/>
              <a:t>Interaction of ML and non-ML components</a:t>
            </a:r>
          </a:p>
          <a:p>
            <a:pPr lvl="1"/>
            <a:r>
              <a:rPr lang="en-US" sz="1400" dirty="0"/>
              <a:t>System requirements</a:t>
            </a:r>
          </a:p>
          <a:p>
            <a:pPr lvl="1"/>
            <a:r>
              <a:rPr lang="en-US" sz="1400" dirty="0"/>
              <a:t>User interactions</a:t>
            </a:r>
          </a:p>
          <a:p>
            <a:pPr lvl="1"/>
            <a:r>
              <a:rPr lang="en-US" sz="1400" dirty="0"/>
              <a:t>Delivering products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BC0AFDE-CCCD-4769-937B-03513A26C228}"/>
              </a:ext>
            </a:extLst>
          </p:cNvPr>
          <p:cNvGraphicFramePr/>
          <p:nvPr/>
        </p:nvGraphicFramePr>
        <p:xfrm>
          <a:off x="8490538" y="1506557"/>
          <a:ext cx="2444876" cy="687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20A7874B-290C-456C-8896-94C89382B791}"/>
              </a:ext>
            </a:extLst>
          </p:cNvPr>
          <p:cNvGraphicFramePr/>
          <p:nvPr/>
        </p:nvGraphicFramePr>
        <p:xfrm>
          <a:off x="504211" y="1495344"/>
          <a:ext cx="8128000" cy="687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9A30E1B-3B61-4F70-9184-8F1E7D423B4F}"/>
              </a:ext>
            </a:extLst>
          </p:cNvPr>
          <p:cNvCxnSpPr>
            <a:cxnSpLocks/>
          </p:cNvCxnSpPr>
          <p:nvPr/>
        </p:nvCxnSpPr>
        <p:spPr bwMode="auto">
          <a:xfrm>
            <a:off x="335361" y="2290484"/>
            <a:ext cx="4294918" cy="2671482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</a:ln>
        </p:spPr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F695F79-D016-4B1D-9026-1BEDB2B7C900}"/>
              </a:ext>
            </a:extLst>
          </p:cNvPr>
          <p:cNvCxnSpPr>
            <a:cxnSpLocks/>
          </p:cNvCxnSpPr>
          <p:nvPr/>
        </p:nvCxnSpPr>
        <p:spPr bwMode="auto">
          <a:xfrm flipH="1">
            <a:off x="6533034" y="2289730"/>
            <a:ext cx="4515966" cy="2672236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</a:ln>
        </p:spPr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6A746E-E6BD-10B0-B0D1-98043C6F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9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Model goals vs.  system goals</a:t>
            </a:r>
            <a:endParaRPr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EAF3E43-5A73-4A12-D2BD-D49C354A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6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18C95-84B0-4BE7-8EBF-C430DEE7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Self-help legal chatbot</a:t>
            </a:r>
          </a:p>
        </p:txBody>
      </p:sp>
      <p:pic>
        <p:nvPicPr>
          <p:cNvPr id="2050" name="Picture 2" descr="Website">
            <a:extLst>
              <a:ext uri="{FF2B5EF4-FFF2-40B4-BE49-F238E27FC236}">
                <a16:creationId xmlns:a16="http://schemas.microsoft.com/office/drawing/2014/main" id="{D711550E-FD7B-4109-A30C-0E61D8722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63" y="1585181"/>
            <a:ext cx="6205874" cy="36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67F708F-A5AF-4CA2-BDED-C7F0DBE15614}"/>
              </a:ext>
            </a:extLst>
          </p:cNvPr>
          <p:cNvSpPr/>
          <p:nvPr/>
        </p:nvSpPr>
        <p:spPr>
          <a:xfrm>
            <a:off x="1865532" y="5829708"/>
            <a:ext cx="84609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292F"/>
                </a:solidFill>
                <a:latin typeface="-apple-system"/>
              </a:rPr>
              <a:t>Based on: </a:t>
            </a:r>
            <a:r>
              <a:rPr lang="en-US" sz="1600" dirty="0" err="1">
                <a:solidFill>
                  <a:srgbClr val="24292F"/>
                </a:solidFill>
                <a:latin typeface="-apple-system"/>
              </a:rPr>
              <a:t>Passi</a:t>
            </a:r>
            <a:r>
              <a:rPr lang="en-US" sz="1600" dirty="0">
                <a:solidFill>
                  <a:srgbClr val="24292F"/>
                </a:solidFill>
                <a:latin typeface="-apple-system"/>
              </a:rPr>
              <a:t>, S., &amp; </a:t>
            </a:r>
            <a:r>
              <a:rPr lang="en-US" sz="1600" dirty="0" err="1">
                <a:solidFill>
                  <a:srgbClr val="24292F"/>
                </a:solidFill>
                <a:latin typeface="-apple-system"/>
              </a:rPr>
              <a:t>Sengers</a:t>
            </a:r>
            <a:r>
              <a:rPr lang="en-US" sz="1600" dirty="0">
                <a:solidFill>
                  <a:srgbClr val="24292F"/>
                </a:solidFill>
                <a:latin typeface="-apple-system"/>
              </a:rPr>
              <a:t>, P. (2020). Making data science systems work. Big Data &amp; Society, 7(2).</a:t>
            </a:r>
          </a:p>
          <a:p>
            <a:endParaRPr lang="en-US" sz="1800" dirty="0">
              <a:solidFill>
                <a:srgbClr val="24292F"/>
              </a:solidFill>
              <a:latin typeface="-apple-system"/>
            </a:endParaRPr>
          </a:p>
          <a:p>
            <a:r>
              <a:rPr lang="en-US" sz="1400" dirty="0">
                <a:solidFill>
                  <a:srgbClr val="24292F"/>
                </a:solidFill>
                <a:latin typeface="-apple-system"/>
              </a:rPr>
              <a:t>Note: all screenshots on the next slides are for illustration and not from the actual system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6882BF0-C6AD-44A3-B155-666EF4A6F285}"/>
              </a:ext>
            </a:extLst>
          </p:cNvPr>
          <p:cNvSpPr/>
          <p:nvPr/>
        </p:nvSpPr>
        <p:spPr>
          <a:xfrm>
            <a:off x="5341627" y="5297347"/>
            <a:ext cx="15087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https://www.1law.com/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A46B89-8456-BF19-6D8A-9A8625DF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09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76BCC-E3D2-4ED8-92F9-7762E111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system: Guided chat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19DD17-82C7-4CF3-8AC3-475658738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3024" cy="4351338"/>
          </a:xfrm>
        </p:spPr>
        <p:txBody>
          <a:bodyPr>
            <a:normAutofit/>
          </a:bodyPr>
          <a:lstStyle/>
          <a:p>
            <a:r>
              <a:rPr lang="en-US" sz="1600" dirty="0"/>
              <a:t>Pre-defined set of questions and answer</a:t>
            </a:r>
          </a:p>
          <a:p>
            <a:endParaRPr lang="en-US" sz="1600" dirty="0"/>
          </a:p>
          <a:p>
            <a:r>
              <a:rPr lang="en-US" sz="1600" dirty="0"/>
              <a:t>Often multiple choice</a:t>
            </a:r>
          </a:p>
          <a:p>
            <a:pPr lvl="1"/>
            <a:r>
              <a:rPr lang="en-US" sz="1400" dirty="0"/>
              <a:t>Just think of the guidance at </a:t>
            </a:r>
            <a:r>
              <a:rPr lang="en-US" sz="1400" dirty="0" err="1"/>
              <a:t>telefon</a:t>
            </a:r>
            <a:r>
              <a:rPr lang="en-US" sz="1400" dirty="0"/>
              <a:t> hotlines until you get to speak to a human</a:t>
            </a:r>
          </a:p>
          <a:p>
            <a:pPr lvl="1"/>
            <a:endParaRPr lang="en-US" sz="1400" dirty="0"/>
          </a:p>
          <a:p>
            <a:r>
              <a:rPr lang="en-US" sz="1600" dirty="0"/>
              <a:t>Hard to match pre-defined content to open questions</a:t>
            </a:r>
          </a:p>
          <a:p>
            <a:pPr lvl="1"/>
            <a:r>
              <a:rPr lang="en-US" sz="1400" dirty="0"/>
              <a:t>„Please state your topic“ allows many ways to phrase an answer!</a:t>
            </a:r>
          </a:p>
          <a:p>
            <a:pPr lvl="1"/>
            <a:endParaRPr lang="en-US" sz="1400" dirty="0"/>
          </a:p>
          <a:p>
            <a:r>
              <a:rPr lang="en-US" sz="1600" dirty="0"/>
              <a:t>Old-fashioned</a:t>
            </a:r>
          </a:p>
          <a:p>
            <a:endParaRPr lang="en-US" sz="1600" dirty="0"/>
          </a:p>
          <a:p>
            <a:r>
              <a:rPr lang="en-US" sz="1600" dirty="0"/>
              <a:t>Common solution:</a:t>
            </a:r>
          </a:p>
          <a:p>
            <a:pPr lvl="1"/>
            <a:r>
              <a:rPr lang="en-US" sz="1400" dirty="0"/>
              <a:t>If automation fails, involve a human early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 Expensive!</a:t>
            </a:r>
            <a:endParaRPr lang="en-US" sz="1400" dirty="0"/>
          </a:p>
        </p:txBody>
      </p:sp>
      <p:pic>
        <p:nvPicPr>
          <p:cNvPr id="4098" name="Picture 2" descr="Baseline: Guided chat">
            <a:extLst>
              <a:ext uri="{FF2B5EF4-FFF2-40B4-BE49-F238E27FC236}">
                <a16:creationId xmlns:a16="http://schemas.microsoft.com/office/drawing/2014/main" id="{1BDB490E-3B93-4648-B59E-A2DDC9691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24" y="1518245"/>
            <a:ext cx="42767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9EEDB9-3CF5-4A06-16BE-12F9B552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7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76AD7-BA3A-4E08-8776-CDA8D797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vision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085EAB-975F-4421-A9E6-3A978D532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3113" y="1506071"/>
            <a:ext cx="4688541" cy="468854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C8A5552-9E80-4E35-849A-A61E24D36EB2}"/>
              </a:ext>
            </a:extLst>
          </p:cNvPr>
          <p:cNvSpPr txBox="1"/>
          <p:nvPr/>
        </p:nvSpPr>
        <p:spPr>
          <a:xfrm rot="397276">
            <a:off x="2116287" y="2205205"/>
            <a:ext cx="27045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We need a </a:t>
            </a:r>
          </a:p>
          <a:p>
            <a:r>
              <a:rPr lang="en-US" sz="2800" b="1"/>
              <a:t>better chatbot!</a:t>
            </a:r>
          </a:p>
        </p:txBody>
      </p:sp>
      <p:sp>
        <p:nvSpPr>
          <p:cNvPr id="8" name="Sprechblase: rechteckig mit abgerundeten Ecken 7">
            <a:extLst>
              <a:ext uri="{FF2B5EF4-FFF2-40B4-BE49-F238E27FC236}">
                <a16:creationId xmlns:a16="http://schemas.microsoft.com/office/drawing/2014/main" id="{75B054A5-7B9C-459A-A714-5A308648D230}"/>
              </a:ext>
            </a:extLst>
          </p:cNvPr>
          <p:cNvSpPr/>
          <p:nvPr/>
        </p:nvSpPr>
        <p:spPr bwMode="auto">
          <a:xfrm>
            <a:off x="6350708" y="1851213"/>
            <a:ext cx="5221796" cy="1586753"/>
          </a:xfrm>
          <a:prstGeom prst="wedgeRoundRectCallout">
            <a:avLst>
              <a:gd name="adj1" fmla="val -105119"/>
              <a:gd name="adj2" fmla="val 76625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Paul (director of technology of </a:t>
            </a:r>
            <a:r>
              <a:rPr lang="en-US" sz="1600" b="1" dirty="0" err="1"/>
              <a:t>Law&amp;You</a:t>
            </a:r>
            <a:r>
              <a:rPr lang="en-US" sz="1600" b="1" dirty="0"/>
              <a:t>):</a:t>
            </a:r>
          </a:p>
          <a:p>
            <a:r>
              <a:rPr lang="en-US" sz="1600" dirty="0"/>
              <a:t>People in legal chat do not always follow a script. We want to find ways to anticipate conversational pathways. We are agnostic to technology as long as it provides value—user information. (Fieldwork Notes, 31 July 2017)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31532FE-0B03-48F5-9815-6217BFF38481}"/>
              </a:ext>
            </a:extLst>
          </p:cNvPr>
          <p:cNvSpPr txBox="1"/>
          <p:nvPr/>
        </p:nvSpPr>
        <p:spPr>
          <a:xfrm>
            <a:off x="6350708" y="4173105"/>
            <a:ext cx="3937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>
                <a:sym typeface="Wingdings" panose="05000000000000000000" pitchFamily="2" charset="2"/>
              </a:rPr>
              <a:t>Help users with simple tasks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>
                <a:sym typeface="Wingdings" panose="05000000000000000000" pitchFamily="2" charset="2"/>
              </a:rPr>
              <a:t>Connect them with lawyers when needed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>
                <a:sym typeface="Wingdings" panose="05000000000000000000" pitchFamily="2" charset="2"/>
              </a:rPr>
              <a:t>Modernize appearence</a:t>
            </a:r>
            <a:endParaRPr lang="en-US" sz="16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D28C3C-515B-BD9D-125C-151A086E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75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21544-C7EA-422D-BDFD-055C13B2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Buy or build?!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E4FD3B-BCA7-4A92-B5AE-D22575EE6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" y="1975630"/>
            <a:ext cx="5187165" cy="237922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BC9D756-D1ED-4167-A4D3-6E55EE72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089" y="4473574"/>
            <a:ext cx="5443537" cy="23718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1CB2EE7-FBF0-446F-AAC9-7A513A6B3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164" y="2222000"/>
            <a:ext cx="7938247" cy="20052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50C3818-0961-4D38-BC41-9CDD51C38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273" y="4671755"/>
            <a:ext cx="3724275" cy="16764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D125FDE-31F7-44C1-8A5F-0FC529AF79FF}"/>
              </a:ext>
            </a:extLst>
          </p:cNvPr>
          <p:cNvSpPr/>
          <p:nvPr/>
        </p:nvSpPr>
        <p:spPr>
          <a:xfrm>
            <a:off x="10841950" y="5624926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solidFill>
                  <a:schemeClr val="bg1">
                    <a:lumMod val="85000"/>
                  </a:schemeClr>
                </a:solidFill>
              </a:rPr>
              <a:t>https://botsify.com/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8CE72F3-AF67-48CD-97CB-F0B9A8955F72}"/>
              </a:ext>
            </a:extLst>
          </p:cNvPr>
          <p:cNvSpPr/>
          <p:nvPr/>
        </p:nvSpPr>
        <p:spPr>
          <a:xfrm>
            <a:off x="6810577" y="4227204"/>
            <a:ext cx="29354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https://azure.microsoft.com/services/bot-services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2693BB1-B304-473F-99D3-1C87FEACB35C}"/>
              </a:ext>
            </a:extLst>
          </p:cNvPr>
          <p:cNvSpPr/>
          <p:nvPr/>
        </p:nvSpPr>
        <p:spPr>
          <a:xfrm>
            <a:off x="2412503" y="6348155"/>
            <a:ext cx="20778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https://aws.amazon.com/chatbot/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4893427-3BFA-4B31-8247-E233356EDA0B}"/>
              </a:ext>
            </a:extLst>
          </p:cNvPr>
          <p:cNvSpPr/>
          <p:nvPr/>
        </p:nvSpPr>
        <p:spPr>
          <a:xfrm>
            <a:off x="1189860" y="4354851"/>
            <a:ext cx="16722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https://www.chatbot.com/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DC7B913-EC21-399F-DAA4-766B06290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820" y="326804"/>
            <a:ext cx="6835107" cy="166727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25BE800-44D9-F279-B748-8695901D28A5}"/>
              </a:ext>
            </a:extLst>
          </p:cNvPr>
          <p:cNvSpPr txBox="1"/>
          <p:nvPr/>
        </p:nvSpPr>
        <p:spPr>
          <a:xfrm>
            <a:off x="8818269" y="1927102"/>
            <a:ext cx="23576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/>
                </a:solidFill>
              </a:rPr>
              <a:t>https://openai.com/enterprise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84E50ADA-7927-F915-C464-84934698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0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91D9B-AD4A-4BB2-9729-79FADAEC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science 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5710E6-4146-4191-8F23-3B29E20F2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Infrastructure</a:t>
            </a:r>
          </a:p>
          <a:p>
            <a:pPr lvl="1"/>
            <a:r>
              <a:rPr lang="en-US" sz="1400" dirty="0"/>
              <a:t>Understand chat bot infrastructure and capabilities</a:t>
            </a:r>
          </a:p>
          <a:p>
            <a:pPr lvl="1"/>
            <a:endParaRPr lang="en-US" sz="1400" dirty="0"/>
          </a:p>
          <a:p>
            <a:r>
              <a:rPr lang="en-US" sz="1600" dirty="0"/>
              <a:t>Knowing topics</a:t>
            </a:r>
          </a:p>
          <a:p>
            <a:pPr lvl="1"/>
            <a:r>
              <a:rPr lang="en-US" sz="1400" dirty="0"/>
              <a:t>Identify what users talk about</a:t>
            </a:r>
          </a:p>
          <a:p>
            <a:pPr lvl="1"/>
            <a:r>
              <a:rPr lang="en-US" sz="1400" dirty="0"/>
              <a:t>Train/test concepts with past chat logs</a:t>
            </a:r>
          </a:p>
          <a:p>
            <a:pPr lvl="1"/>
            <a:endParaRPr lang="en-US" sz="1400" dirty="0"/>
          </a:p>
          <a:p>
            <a:r>
              <a:rPr lang="en-US" sz="1600" dirty="0"/>
              <a:t>Guiding conversations</a:t>
            </a:r>
          </a:p>
          <a:p>
            <a:pPr lvl="1"/>
            <a:r>
              <a:rPr lang="en-US" sz="1400" dirty="0"/>
              <a:t>Support for open-ended conversations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1200" dirty="0">
                <a:sym typeface="Wingdings" panose="05000000000000000000" pitchFamily="2" charset="2"/>
              </a:rPr>
              <a:t>Requires detecting topic and finding a good response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1200" dirty="0">
                <a:sym typeface="Wingdings" panose="05000000000000000000" pitchFamily="2" charset="2"/>
              </a:rPr>
              <a:t>Intent modeling!</a:t>
            </a:r>
          </a:p>
          <a:p>
            <a:pPr lvl="2">
              <a:buFont typeface="Wingdings" panose="05000000000000000000" pitchFamily="2" charset="2"/>
              <a:buChar char="à"/>
            </a:pPr>
            <a:endParaRPr lang="en-US" sz="1200" dirty="0">
              <a:sym typeface="Wingdings" panose="05000000000000000000" pitchFamily="2" charset="2"/>
            </a:endParaRP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Is talk about parents and children on topic when discussing divorce?</a:t>
            </a:r>
          </a:p>
          <a:p>
            <a:pPr marL="781050" lvl="2" indent="0">
              <a:buNone/>
            </a:pPr>
            <a:r>
              <a:rPr lang="en-US" sz="1200" dirty="0">
                <a:sym typeface="Wingdings" panose="05000000000000000000" pitchFamily="2" charset="2"/>
              </a:rPr>
              <a:t> Many corner cases!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ED8011-525E-CF9E-4EA5-E4A44B9A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40AAA-739A-4B13-AB52-D32D2FD3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exercise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E0258C-B616-45D8-A9F6-D3EBE2097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986" y="1504997"/>
            <a:ext cx="5040312" cy="5040312"/>
          </a:xfrm>
        </p:spPr>
      </p:pic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144BD5A3-4A4E-4AB9-AA1A-FC9586F2D0BB}"/>
              </a:ext>
            </a:extLst>
          </p:cNvPr>
          <p:cNvSpPr/>
          <p:nvPr/>
        </p:nvSpPr>
        <p:spPr bwMode="auto">
          <a:xfrm>
            <a:off x="4513729" y="1362636"/>
            <a:ext cx="6615953" cy="1470212"/>
          </a:xfrm>
          <a:prstGeom prst="wedgeRoundRectCallout">
            <a:avLst>
              <a:gd name="adj1" fmla="val -77979"/>
              <a:gd name="adj2" fmla="val 22866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What are the system goals?</a:t>
            </a:r>
          </a:p>
          <a:p>
            <a:pPr algn="ctr"/>
            <a:endParaRPr lang="en-US" sz="1600"/>
          </a:p>
          <a:p>
            <a:pPr algn="ctr"/>
            <a:r>
              <a:rPr lang="en-US" sz="1600"/>
              <a:t>How are the data science challenges related to them?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A6AE157-08A0-ABA5-7BBA-8D824C8B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19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790DDE-6468-4B6F-B1AE-A9D8B414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meeting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7B5BE2-4D67-4C60-963E-946326A9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3360" t="38747" r="20799"/>
          <a:stretch/>
        </p:blipFill>
        <p:spPr>
          <a:xfrm flipH="1">
            <a:off x="143343" y="2718891"/>
            <a:ext cx="1163889" cy="2070846"/>
          </a:xfrm>
          <a:prstGeom prst="rect">
            <a:avLst/>
          </a:prstGeom>
        </p:spPr>
      </p:pic>
      <p:sp>
        <p:nvSpPr>
          <p:cNvPr id="6" name="Sprechblase: rechteckig mit abgerundeten Ecken 5">
            <a:extLst>
              <a:ext uri="{FF2B5EF4-FFF2-40B4-BE49-F238E27FC236}">
                <a16:creationId xmlns:a16="http://schemas.microsoft.com/office/drawing/2014/main" id="{D921DA21-6DD5-4DDD-8A16-48146D1A23C7}"/>
              </a:ext>
            </a:extLst>
          </p:cNvPr>
          <p:cNvSpPr/>
          <p:nvPr/>
        </p:nvSpPr>
        <p:spPr bwMode="auto">
          <a:xfrm>
            <a:off x="1723464" y="1580892"/>
            <a:ext cx="6844553" cy="739588"/>
          </a:xfrm>
          <a:prstGeom prst="wedgeRoundRectCallout">
            <a:avLst>
              <a:gd name="adj1" fmla="val -54432"/>
              <a:gd name="adj2" fmla="val 3344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Maybe we need to think about it like an 80/20 rule. In some cases, it works well, but for some, it is harder. 80% of everything is fine, and in the remaining 20%, we try to do our best.</a:t>
            </a:r>
            <a:endParaRPr lang="de-DE" sz="1600" dirty="0"/>
          </a:p>
        </p:txBody>
      </p:sp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0C4F7101-3690-4994-A436-344BE810EBC7}"/>
              </a:ext>
            </a:extLst>
          </p:cNvPr>
          <p:cNvSpPr/>
          <p:nvPr/>
        </p:nvSpPr>
        <p:spPr bwMode="auto">
          <a:xfrm>
            <a:off x="3577322" y="2427309"/>
            <a:ext cx="6844552" cy="331878"/>
          </a:xfrm>
          <a:prstGeom prst="wedgeRoundRectCallout">
            <a:avLst>
              <a:gd name="adj1" fmla="val 53538"/>
              <a:gd name="adj2" fmla="val 3504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 trouble is how to automatically recognize what is 80 and what is 20.</a:t>
            </a:r>
            <a:endParaRPr lang="de-DE" sz="1600" dirty="0"/>
          </a:p>
        </p:txBody>
      </p:sp>
      <p:sp>
        <p:nvSpPr>
          <p:cNvPr id="8" name="Sprechblase: rechteckig mit abgerundeten Ecken 7">
            <a:extLst>
              <a:ext uri="{FF2B5EF4-FFF2-40B4-BE49-F238E27FC236}">
                <a16:creationId xmlns:a16="http://schemas.microsoft.com/office/drawing/2014/main" id="{0E15B4E4-CD4D-4963-8B76-E4787E3FC7F8}"/>
              </a:ext>
            </a:extLst>
          </p:cNvPr>
          <p:cNvSpPr/>
          <p:nvPr/>
        </p:nvSpPr>
        <p:spPr bwMode="auto">
          <a:xfrm>
            <a:off x="1723464" y="2866016"/>
            <a:ext cx="6844553" cy="331878"/>
          </a:xfrm>
          <a:prstGeom prst="wedgeRoundRectCallout">
            <a:avLst>
              <a:gd name="adj1" fmla="val -54365"/>
              <a:gd name="adj2" fmla="val 3081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 agree. Let us focus on that. We just want value. Tech is secondary.</a:t>
            </a:r>
            <a:endParaRPr lang="de-DE" sz="1600" dirty="0"/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6058292D-9CA5-459D-A9C1-1BC9D5FC64B3}"/>
              </a:ext>
            </a:extLst>
          </p:cNvPr>
          <p:cNvSpPr/>
          <p:nvPr/>
        </p:nvSpPr>
        <p:spPr bwMode="auto">
          <a:xfrm>
            <a:off x="3577323" y="3304723"/>
            <a:ext cx="6844552" cy="830997"/>
          </a:xfrm>
          <a:prstGeom prst="wedgeRoundRectCallout">
            <a:avLst>
              <a:gd name="adj1" fmla="val 53491"/>
              <a:gd name="adj2" fmla="val 3408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It is harder than it sounds. One of the models is a matching model trained on pairs of legal questions and answers. 60,000 of them. It seems large but is small for ML.</a:t>
            </a:r>
            <a:endParaRPr lang="de-DE" sz="1600" dirty="0"/>
          </a:p>
        </p:txBody>
      </p:sp>
      <p:sp>
        <p:nvSpPr>
          <p:cNvPr id="10" name="Sprechblase: rechteckig mit abgerundeten Ecken 9">
            <a:extLst>
              <a:ext uri="{FF2B5EF4-FFF2-40B4-BE49-F238E27FC236}">
                <a16:creationId xmlns:a16="http://schemas.microsoft.com/office/drawing/2014/main" id="{E9BC369D-F0AB-4D6C-ACC5-99D55ECE9325}"/>
              </a:ext>
            </a:extLst>
          </p:cNvPr>
          <p:cNvSpPr/>
          <p:nvPr/>
        </p:nvSpPr>
        <p:spPr bwMode="auto">
          <a:xfrm>
            <a:off x="1723466" y="4242549"/>
            <a:ext cx="6844551" cy="331878"/>
          </a:xfrm>
          <a:prstGeom prst="wedgeRoundRectCallout">
            <a:avLst>
              <a:gd name="adj1" fmla="val -54365"/>
              <a:gd name="adj2" fmla="val 3357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That’s a lot. Can it answer a question about say visa renewal?</a:t>
            </a:r>
            <a:endParaRPr lang="de-DE" sz="1600" dirty="0"/>
          </a:p>
        </p:txBody>
      </p:sp>
      <p:sp>
        <p:nvSpPr>
          <p:cNvPr id="11" name="Sprechblase: rechteckig mit abgerundeten Ecken 10">
            <a:extLst>
              <a:ext uri="{FF2B5EF4-FFF2-40B4-BE49-F238E27FC236}">
                <a16:creationId xmlns:a16="http://schemas.microsoft.com/office/drawing/2014/main" id="{4A819B25-A412-4B23-B171-777CEAD3D5FD}"/>
              </a:ext>
            </a:extLst>
          </p:cNvPr>
          <p:cNvSpPr/>
          <p:nvPr/>
        </p:nvSpPr>
        <p:spPr bwMode="auto">
          <a:xfrm>
            <a:off x="3577321" y="4681256"/>
            <a:ext cx="6844550" cy="830997"/>
          </a:xfrm>
          <a:prstGeom prst="wedgeRoundRectCallout">
            <a:avLst>
              <a:gd name="adj1" fmla="val 53545"/>
              <a:gd name="adj2" fmla="val 3366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If there exists a question like that in training data, then yes. But with just 60,000, the model can easily overfit, and then for anything outside, it would just fail.</a:t>
            </a:r>
            <a:endParaRPr lang="de-DE" sz="1600" dirty="0"/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2C3964DE-3A52-4DFD-B598-8DBB10D87B1C}"/>
              </a:ext>
            </a:extLst>
          </p:cNvPr>
          <p:cNvSpPr/>
          <p:nvPr/>
        </p:nvSpPr>
        <p:spPr bwMode="auto">
          <a:xfrm>
            <a:off x="1723466" y="5619080"/>
            <a:ext cx="6844553" cy="929936"/>
          </a:xfrm>
          <a:prstGeom prst="wedgeRoundRectCallout">
            <a:avLst>
              <a:gd name="adj1" fmla="val -54299"/>
              <a:gd name="adj2" fmla="val 3300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 see what you are saying. Edge cases are interesting from an academic perspective, but for a business the first and foremost thing is value. You are trying to solve an interesting problem. I get it. But I feel that you may have already solved it enough to gain business value.</a:t>
            </a:r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612F34-7381-44D3-94F0-9B6AAACD5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475" t="38747" r="51684"/>
          <a:stretch/>
        </p:blipFill>
        <p:spPr>
          <a:xfrm flipH="1">
            <a:off x="10719883" y="2718891"/>
            <a:ext cx="1163889" cy="2070846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F050694E-947E-43E8-9D6E-E61EA0D73AD1}"/>
              </a:ext>
            </a:extLst>
          </p:cNvPr>
          <p:cNvSpPr/>
          <p:nvPr/>
        </p:nvSpPr>
        <p:spPr>
          <a:xfrm>
            <a:off x="47888" y="4743925"/>
            <a:ext cx="13547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Paul</a:t>
            </a:r>
          </a:p>
          <a:p>
            <a:pPr algn="ctr"/>
            <a:r>
              <a:rPr lang="en-US" sz="1600" dirty="0"/>
              <a:t>Director of Technology</a:t>
            </a:r>
            <a:endParaRPr lang="de-DE" sz="16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760B350-A832-420D-A19A-66AD2BDF473F}"/>
              </a:ext>
            </a:extLst>
          </p:cNvPr>
          <p:cNvSpPr/>
          <p:nvPr/>
        </p:nvSpPr>
        <p:spPr>
          <a:xfrm>
            <a:off x="10669698" y="4789737"/>
            <a:ext cx="13547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Remy</a:t>
            </a:r>
          </a:p>
          <a:p>
            <a:pPr algn="ctr"/>
            <a:r>
              <a:rPr lang="en-US" sz="1600" dirty="0"/>
              <a:t>Director of Data Science</a:t>
            </a:r>
            <a:endParaRPr lang="de-DE" sz="1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CD599D-C0E9-2A43-EAFD-A48BF146E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3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35B09-ABAA-4530-B1B1-ED7296C0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5C852D-6610-4A79-8DCE-05416968F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/>
              <a:t>The role of ML in a system</a:t>
            </a:r>
          </a:p>
          <a:p>
            <a:endParaRPr lang="en-US" sz="1600" dirty="0"/>
          </a:p>
          <a:p>
            <a:r>
              <a:rPr lang="en-US" sz="1600" dirty="0"/>
              <a:t>Model goals vs. system goals</a:t>
            </a:r>
          </a:p>
          <a:p>
            <a:endParaRPr lang="en-US" sz="1600" dirty="0"/>
          </a:p>
          <a:p>
            <a:r>
              <a:rPr lang="en-US" sz="1600" dirty="0"/>
              <a:t>Embedding ML systems in the real world</a:t>
            </a:r>
          </a:p>
          <a:p>
            <a:endParaRPr lang="en-US" sz="1600" dirty="0"/>
          </a:p>
          <a:p>
            <a:r>
              <a:rPr lang="en-US" sz="1600" dirty="0"/>
              <a:t>Human-AI interaction</a:t>
            </a:r>
          </a:p>
          <a:p>
            <a:endParaRPr lang="en-US" sz="1600" dirty="0"/>
          </a:p>
          <a:p>
            <a:r>
              <a:rPr lang="en-US" sz="1600" dirty="0"/>
              <a:t>Operating production ML systems</a:t>
            </a:r>
          </a:p>
          <a:p>
            <a:endParaRPr lang="en-US" sz="1600" dirty="0"/>
          </a:p>
          <a:p>
            <a:r>
              <a:rPr lang="en-US" sz="1600" dirty="0"/>
              <a:t>Deductive and inductive reasoning</a:t>
            </a:r>
          </a:p>
          <a:p>
            <a:endParaRPr lang="en-US" sz="1600" dirty="0"/>
          </a:p>
          <a:p>
            <a:r>
              <a:rPr lang="en-US" sz="1600" dirty="0"/>
              <a:t>Managing software complexity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C37B5B-4F83-899F-158D-489C6F3E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2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680A3C3-019C-47FE-93D1-18A295A6D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3465" y="4463258"/>
            <a:ext cx="2186924" cy="21869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DDC99D-6B22-4BCB-9D25-BD0EC009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goals for the chatbot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20F36-954C-4D5A-BCE3-D8D9472D6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Collect user data and sell to lawyers</a:t>
            </a:r>
          </a:p>
          <a:p>
            <a:endParaRPr lang="en-US" sz="1600" dirty="0"/>
          </a:p>
          <a:p>
            <a:r>
              <a:rPr lang="en-US" sz="1600" dirty="0"/>
              <a:t>Signal technical competency to lawyers</a:t>
            </a:r>
          </a:p>
          <a:p>
            <a:endParaRPr lang="en-US" sz="1600" dirty="0"/>
          </a:p>
          <a:p>
            <a:r>
              <a:rPr lang="en-US" sz="1600" dirty="0"/>
              <a:t>Acceptable to fail!</a:t>
            </a:r>
          </a:p>
          <a:p>
            <a:pPr lvl="1"/>
            <a:r>
              <a:rPr lang="en-US" sz="1400" dirty="0"/>
              <a:t>If the conversation is too complicated for the bot, connect with lawyer</a:t>
            </a:r>
          </a:p>
          <a:p>
            <a:pPr lvl="1"/>
            <a:endParaRPr lang="en-US" sz="1400" dirty="0"/>
          </a:p>
          <a:p>
            <a:r>
              <a:rPr lang="en-US" sz="1600" dirty="0"/>
              <a:t>Solving edge cases is not important</a:t>
            </a:r>
          </a:p>
        </p:txBody>
      </p:sp>
      <p:sp>
        <p:nvSpPr>
          <p:cNvPr id="4" name="Sprechblase: rechteckig mit abgerundeten Ecken 3">
            <a:extLst>
              <a:ext uri="{FF2B5EF4-FFF2-40B4-BE49-F238E27FC236}">
                <a16:creationId xmlns:a16="http://schemas.microsoft.com/office/drawing/2014/main" id="{B5B871D9-974D-4CC9-AD5E-944C93D3F55C}"/>
              </a:ext>
            </a:extLst>
          </p:cNvPr>
          <p:cNvSpPr/>
          <p:nvPr/>
        </p:nvSpPr>
        <p:spPr bwMode="auto">
          <a:xfrm>
            <a:off x="4706471" y="4303059"/>
            <a:ext cx="6647329" cy="1595717"/>
          </a:xfrm>
          <a:prstGeom prst="wedgeRoundRectCallout">
            <a:avLst>
              <a:gd name="adj1" fmla="val -85240"/>
              <a:gd name="adj2" fmla="val 5196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Paul:</a:t>
            </a:r>
            <a:r>
              <a:rPr lang="en-US" sz="1600" dirty="0"/>
              <a:t> Edge cases are important, but the end goal is user information, monetizing user data. We are building a legal self-help chatbot, but a major business use case is to tell people: ‘here, talk to this lawyer.’ We </a:t>
            </a:r>
            <a:r>
              <a:rPr lang="en-US" sz="1600" i="1" dirty="0"/>
              <a:t>do</a:t>
            </a:r>
            <a:r>
              <a:rPr lang="en-US" sz="1600" dirty="0"/>
              <a:t> want to connect them with a lawyer. Even for 20%, when our bot fails, we tell users that the problem cannot be done through self-help. Let us get you a lawyer, right? That is what we wanted in the first place.</a:t>
            </a:r>
            <a:endParaRPr lang="de-DE" sz="16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A99D8C-B6CC-5169-1317-C7DB51CF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22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EF184-ACE2-47A9-BD98-A43C1940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is not everything in practice!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ABEEED-FE17-484F-BA1D-66FB9636F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“Good enough” may be good enough</a:t>
            </a:r>
          </a:p>
          <a:p>
            <a:endParaRPr lang="en-US" sz="1600" dirty="0"/>
          </a:p>
          <a:p>
            <a:r>
              <a:rPr lang="en-US" sz="1600" dirty="0"/>
              <a:t>Prediction critical for the system or just a gimmick?</a:t>
            </a:r>
          </a:p>
          <a:p>
            <a:endParaRPr lang="en-US" sz="1600" dirty="0"/>
          </a:p>
          <a:p>
            <a:r>
              <a:rPr lang="en-US" sz="1600" dirty="0"/>
              <a:t>Costs for better predictions are important</a:t>
            </a:r>
          </a:p>
          <a:p>
            <a:pPr lvl="1"/>
            <a:r>
              <a:rPr lang="en-US" sz="1400" dirty="0"/>
              <a:t>May need way more data, much longer training times</a:t>
            </a:r>
          </a:p>
          <a:p>
            <a:pPr lvl="1"/>
            <a:r>
              <a:rPr lang="en-US" sz="1400" dirty="0"/>
              <a:t>May need other types of data and raise privacy concerns</a:t>
            </a:r>
          </a:p>
          <a:p>
            <a:pPr lvl="1"/>
            <a:endParaRPr lang="en-US" sz="1400" dirty="0"/>
          </a:p>
          <a:p>
            <a:r>
              <a:rPr lang="en-US" sz="1600" dirty="0"/>
              <a:t>User interfaces can help mitigate many problems</a:t>
            </a:r>
          </a:p>
          <a:p>
            <a:pPr lvl="1"/>
            <a:r>
              <a:rPr lang="en-US" sz="1400" dirty="0"/>
              <a:t>“User Experience” (UX) matters often more than predictions</a:t>
            </a:r>
          </a:p>
          <a:p>
            <a:pPr lvl="1"/>
            <a:endParaRPr lang="en-US" sz="1400" dirty="0"/>
          </a:p>
          <a:p>
            <a:r>
              <a:rPr lang="en-US" sz="1600" dirty="0"/>
              <a:t>Using high confidence predictions can help offset issues</a:t>
            </a:r>
          </a:p>
        </p:txBody>
      </p:sp>
      <p:pic>
        <p:nvPicPr>
          <p:cNvPr id="5122" name="Picture 2" descr="GOOD ENOUGH - Not Bad Obama | Meme Generator">
            <a:extLst>
              <a:ext uri="{FF2B5EF4-FFF2-40B4-BE49-F238E27FC236}">
                <a16:creationId xmlns:a16="http://schemas.microsoft.com/office/drawing/2014/main" id="{655553A4-289B-4CBD-AA8D-7E86E1DD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347" y="1969406"/>
            <a:ext cx="2266619" cy="226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D6F78-53D8-49AF-8589-F959AEFE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CDDCE-B546-4850-984D-12A5F144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Benchmark vs. production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1CFA8-3BDB-4661-B70F-6B088E8E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In 2012, researchers already complained about the focus on benchmarks in ML</a:t>
            </a:r>
          </a:p>
          <a:p>
            <a:pPr lvl="1"/>
            <a:endParaRPr lang="en-US" sz="1400" dirty="0"/>
          </a:p>
          <a:p>
            <a:r>
              <a:rPr lang="en-US" sz="1600" dirty="0"/>
              <a:t>Standard benchmarks not directly related to real-world problems (Iris, MNIST, ImageNet, …)</a:t>
            </a:r>
          </a:p>
          <a:p>
            <a:pPr lvl="1"/>
            <a:r>
              <a:rPr lang="en-US" sz="1400" dirty="0"/>
              <a:t>Focus on abstract metrics, not real-world impact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400" dirty="0">
                <a:sym typeface="Wingdings" panose="05000000000000000000" pitchFamily="2" charset="2"/>
              </a:rPr>
              <a:t>Accuracy instead of Return on Investment (ROI)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Lack of follow-through with deployments in real-world use cases</a:t>
            </a:r>
          </a:p>
          <a:p>
            <a:pPr lvl="1"/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Ignores important design choices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How to collect data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What problem to solve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Design of the human-AI interface</a:t>
            </a:r>
          </a:p>
          <a:p>
            <a:pPr lvl="1"/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600" b="1" dirty="0">
                <a:sym typeface="Wingdings" panose="05000000000000000000" pitchFamily="2" charset="2"/>
              </a:rPr>
              <a:t>This got worse since then!</a:t>
            </a:r>
          </a:p>
          <a:p>
            <a:pPr lvl="1"/>
            <a:r>
              <a:rPr lang="en-US" sz="1200" b="1" dirty="0">
                <a:sym typeface="Wingdings" panose="05000000000000000000" pitchFamily="2" charset="2"/>
              </a:rPr>
              <a:t>E.g., good Large Language Model (LLM) evaluations are extremely difficult, because the benchmarks are getting less and less representative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CDBDFB8-C66D-4F07-8561-504E71403CD7}"/>
              </a:ext>
            </a:extLst>
          </p:cNvPr>
          <p:cNvSpPr/>
          <p:nvPr/>
        </p:nvSpPr>
        <p:spPr>
          <a:xfrm>
            <a:off x="3958220" y="6456025"/>
            <a:ext cx="978497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Wagstaff, Kiri. "Machine learning that matters." In Proceedings of the 29 the International Conference on Machine Learning, (2012).</a:t>
            </a:r>
          </a:p>
          <a:p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endParaRPr lang="de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051F1C-23BE-B369-73CC-37874F15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07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Embedding ML systems in the real world</a:t>
            </a:r>
            <a:endParaRPr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D1B2349-E179-27A6-5B0A-89C1CA0E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70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62539-4B45-4F2D-9E26-2020DBF2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Systems thinking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3FEC85-8A65-4269-A184-663D901104B6}"/>
              </a:ext>
            </a:extLst>
          </p:cNvPr>
          <p:cNvSpPr/>
          <p:nvPr/>
        </p:nvSpPr>
        <p:spPr bwMode="auto">
          <a:xfrm>
            <a:off x="2828680" y="3852097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Component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2C99751-9648-460F-9F89-2401D8AC07F7}"/>
              </a:ext>
            </a:extLst>
          </p:cNvPr>
          <p:cNvSpPr/>
          <p:nvPr/>
        </p:nvSpPr>
        <p:spPr bwMode="auto">
          <a:xfrm>
            <a:off x="2570401" y="2196352"/>
            <a:ext cx="5392271" cy="3186952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/>
              <a:t>(Software) System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E89002A-B832-44BA-9E13-A1468D825CB7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2832845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C805243-F000-42A3-9268-94960D9E93B2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3012141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19F9C7-163C-4C51-94EF-4B1732E51DF0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3195918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7E355BD-303D-46E6-9D9B-EB2EF3B9A677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3379695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6B866D-718C-4945-87A3-84F53CC25A38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3558988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D0DFBB5-F907-48D5-B1BA-DFD2579D2608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3746991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3CDA06B-FE32-4315-8B88-D8E486FD4DC0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3934994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A4E12C3-1AD7-498A-BB65-86F95FD93825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4114290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F7C7B58-1690-45A2-9EF3-9F094A060C4B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4298067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A227BB6-B929-47EF-94B1-F97C77DBED6E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4481844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FD24B46-C275-4D11-805E-5EF71BCE2EA8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4661137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A927323-18E9-4C62-B356-3B039A2A3025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4216" y="4849140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pic>
        <p:nvPicPr>
          <p:cNvPr id="26" name="Grafik 25" descr="Smartphone">
            <a:extLst>
              <a:ext uri="{FF2B5EF4-FFF2-40B4-BE49-F238E27FC236}">
                <a16:creationId xmlns:a16="http://schemas.microsoft.com/office/drawing/2014/main" id="{0A0AD6F5-EED4-440E-B4D9-85384825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281" y="4156898"/>
            <a:ext cx="439266" cy="439266"/>
          </a:xfrm>
          <a:prstGeom prst="rect">
            <a:avLst/>
          </a:prstGeom>
        </p:spPr>
      </p:pic>
      <p:pic>
        <p:nvPicPr>
          <p:cNvPr id="27" name="Grafik 26" descr="Monitor">
            <a:extLst>
              <a:ext uri="{FF2B5EF4-FFF2-40B4-BE49-F238E27FC236}">
                <a16:creationId xmlns:a16="http://schemas.microsoft.com/office/drawing/2014/main" id="{ACB1B00F-3A4C-4E90-BBB6-05D05AF2C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5822" y="3961236"/>
            <a:ext cx="375421" cy="37542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341B86CC-136E-4392-85D0-2CA76C26362A}"/>
              </a:ext>
            </a:extLst>
          </p:cNvPr>
          <p:cNvSpPr txBox="1"/>
          <p:nvPr/>
        </p:nvSpPr>
        <p:spPr>
          <a:xfrm>
            <a:off x="8583484" y="3148092"/>
            <a:ext cx="1553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Environment</a:t>
            </a:r>
          </a:p>
          <a:p>
            <a:r>
              <a:rPr lang="en-US" sz="1600" b="1"/>
              <a:t>(incl. users, physical world)</a:t>
            </a:r>
          </a:p>
        </p:txBody>
      </p:sp>
      <p:pic>
        <p:nvPicPr>
          <p:cNvPr id="31" name="Grafik 30" descr="Benutzer">
            <a:extLst>
              <a:ext uri="{FF2B5EF4-FFF2-40B4-BE49-F238E27FC236}">
                <a16:creationId xmlns:a16="http://schemas.microsoft.com/office/drawing/2014/main" id="{A8B09161-E217-4E5D-9775-98B61680B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2377" y="4148946"/>
            <a:ext cx="697553" cy="697553"/>
          </a:xfrm>
          <a:prstGeom prst="rect">
            <a:avLst/>
          </a:prstGeom>
        </p:spPr>
      </p:pic>
      <p:pic>
        <p:nvPicPr>
          <p:cNvPr id="33" name="Grafik 32" descr="Robot">
            <a:extLst>
              <a:ext uri="{FF2B5EF4-FFF2-40B4-BE49-F238E27FC236}">
                <a16:creationId xmlns:a16="http://schemas.microsoft.com/office/drawing/2014/main" id="{474E07B3-8C25-4E42-972C-5CC99337A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4921" y="3901618"/>
            <a:ext cx="487568" cy="487568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48780EB6-09C9-45A9-A534-62610FA37D98}"/>
              </a:ext>
            </a:extLst>
          </p:cNvPr>
          <p:cNvSpPr/>
          <p:nvPr/>
        </p:nvSpPr>
        <p:spPr bwMode="auto">
          <a:xfrm>
            <a:off x="4665074" y="4505322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Component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2304656-2C78-4D35-8F50-60276E6746A8}"/>
              </a:ext>
            </a:extLst>
          </p:cNvPr>
          <p:cNvSpPr/>
          <p:nvPr/>
        </p:nvSpPr>
        <p:spPr bwMode="auto">
          <a:xfrm>
            <a:off x="6009377" y="3641427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Component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831468-A856-427D-AECB-5E10C5678F3B}"/>
              </a:ext>
            </a:extLst>
          </p:cNvPr>
          <p:cNvSpPr/>
          <p:nvPr/>
        </p:nvSpPr>
        <p:spPr bwMode="auto">
          <a:xfrm>
            <a:off x="5456953" y="2695880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Component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56B40B8-566D-4100-AD5D-6E570F94FA5B}"/>
              </a:ext>
            </a:extLst>
          </p:cNvPr>
          <p:cNvSpPr/>
          <p:nvPr/>
        </p:nvSpPr>
        <p:spPr bwMode="auto">
          <a:xfrm>
            <a:off x="2951234" y="2762885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Component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86F840BE-1ACD-400B-B72A-1C5625563A39}"/>
              </a:ext>
            </a:extLst>
          </p:cNvPr>
          <p:cNvCxnSpPr>
            <a:stCxn id="42" idx="3"/>
            <a:endCxn id="41" idx="1"/>
          </p:cNvCxnSpPr>
          <p:nvPr/>
        </p:nvCxnSpPr>
        <p:spPr bwMode="auto">
          <a:xfrm flipV="1">
            <a:off x="4645563" y="3058951"/>
            <a:ext cx="811390" cy="67005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1A0E4A7-92C6-4DB2-97CA-13600095FC76}"/>
              </a:ext>
            </a:extLst>
          </p:cNvPr>
          <p:cNvCxnSpPr>
            <a:stCxn id="40" idx="2"/>
            <a:endCxn id="39" idx="3"/>
          </p:cNvCxnSpPr>
          <p:nvPr/>
        </p:nvCxnSpPr>
        <p:spPr bwMode="auto">
          <a:xfrm flipH="1">
            <a:off x="6359403" y="4367568"/>
            <a:ext cx="497139" cy="500825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E2954E4-7648-40E1-9D5A-4B87B4010835}"/>
              </a:ext>
            </a:extLst>
          </p:cNvPr>
          <p:cNvCxnSpPr>
            <a:stCxn id="9" idx="2"/>
            <a:endCxn id="39" idx="1"/>
          </p:cNvCxnSpPr>
          <p:nvPr/>
        </p:nvCxnSpPr>
        <p:spPr bwMode="auto">
          <a:xfrm>
            <a:off x="3675845" y="4578238"/>
            <a:ext cx="989229" cy="290155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33A4FFD-BDBC-4DBD-B195-90C64663391C}"/>
              </a:ext>
            </a:extLst>
          </p:cNvPr>
          <p:cNvCxnSpPr/>
          <p:nvPr/>
        </p:nvCxnSpPr>
        <p:spPr bwMode="auto">
          <a:xfrm>
            <a:off x="4571769" y="3489026"/>
            <a:ext cx="454627" cy="1008696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83AF89B4-B56E-4D26-8EBD-C221C0E9ED4A}"/>
              </a:ext>
            </a:extLst>
          </p:cNvPr>
          <p:cNvCxnSpPr>
            <a:endCxn id="39" idx="0"/>
          </p:cNvCxnSpPr>
          <p:nvPr/>
        </p:nvCxnSpPr>
        <p:spPr bwMode="auto">
          <a:xfrm flipH="1">
            <a:off x="5512239" y="3429000"/>
            <a:ext cx="319548" cy="1076322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FE83435A-ED1F-4D3D-9494-676F9B7DC891}"/>
              </a:ext>
            </a:extLst>
          </p:cNvPr>
          <p:cNvSpPr txBox="1"/>
          <p:nvPr/>
        </p:nvSpPr>
        <p:spPr>
          <a:xfrm>
            <a:off x="2759961" y="5667746"/>
            <a:ext cx="553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Consider how your system as a whole interacts with the world!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F4AA69-5A33-0D24-47E8-7F10A62F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9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E8027-5392-467E-A9FF-DAD5C395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Speech recognition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4E6BB05-5EFE-409E-84E0-763FEEC6809E}"/>
              </a:ext>
            </a:extLst>
          </p:cNvPr>
          <p:cNvSpPr/>
          <p:nvPr/>
        </p:nvSpPr>
        <p:spPr bwMode="auto">
          <a:xfrm>
            <a:off x="1702172" y="2906088"/>
            <a:ext cx="5154710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Interface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6CA0405-7E20-4D1D-AF97-FE64FBA4AA61}"/>
              </a:ext>
            </a:extLst>
          </p:cNvPr>
          <p:cNvSpPr/>
          <p:nvPr/>
        </p:nvSpPr>
        <p:spPr bwMode="auto">
          <a:xfrm>
            <a:off x="1702172" y="3726357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Accounts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E705B5A-53F5-4EF1-8648-51AC2B006781}"/>
              </a:ext>
            </a:extLst>
          </p:cNvPr>
          <p:cNvSpPr/>
          <p:nvPr/>
        </p:nvSpPr>
        <p:spPr bwMode="auto">
          <a:xfrm>
            <a:off x="2786901" y="3726358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Audio Upload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C6BE5FD-7D3D-4010-8E1B-CA7A7F3C329D}"/>
              </a:ext>
            </a:extLst>
          </p:cNvPr>
          <p:cNvSpPr/>
          <p:nvPr/>
        </p:nvSpPr>
        <p:spPr bwMode="auto">
          <a:xfrm>
            <a:off x="3871630" y="3726356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Payment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C48265-DD7B-4FBA-AD76-E6000B81DE6E}"/>
              </a:ext>
            </a:extLst>
          </p:cNvPr>
          <p:cNvSpPr/>
          <p:nvPr/>
        </p:nvSpPr>
        <p:spPr bwMode="auto">
          <a:xfrm>
            <a:off x="1713377" y="4532927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Database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ED2E20-793E-4511-B022-87145E46CD54}"/>
              </a:ext>
            </a:extLst>
          </p:cNvPr>
          <p:cNvSpPr/>
          <p:nvPr/>
        </p:nvSpPr>
        <p:spPr bwMode="auto">
          <a:xfrm>
            <a:off x="2762247" y="4532926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Cloud Processing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5D6CB3E-A63E-4463-890D-F467739F8431}"/>
              </a:ext>
            </a:extLst>
          </p:cNvPr>
          <p:cNvSpPr/>
          <p:nvPr/>
        </p:nvSpPr>
        <p:spPr bwMode="auto">
          <a:xfrm>
            <a:off x="4523811" y="4532925"/>
            <a:ext cx="1095937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Logging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4E4CA54-33DB-46E5-8BAC-858F046232BC}"/>
              </a:ext>
            </a:extLst>
          </p:cNvPr>
          <p:cNvSpPr/>
          <p:nvPr/>
        </p:nvSpPr>
        <p:spPr bwMode="auto">
          <a:xfrm>
            <a:off x="5686983" y="4532924"/>
            <a:ext cx="116989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Monitoring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513F83-C930-464D-83C2-728BE8D758EA}"/>
              </a:ext>
            </a:extLst>
          </p:cNvPr>
          <p:cNvSpPr/>
          <p:nvPr/>
        </p:nvSpPr>
        <p:spPr bwMode="auto">
          <a:xfrm>
            <a:off x="4956359" y="3726358"/>
            <a:ext cx="1900523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Speech Recognition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896105B-F0EC-4904-848E-076B5312424B}"/>
              </a:ext>
            </a:extLst>
          </p:cNvPr>
          <p:cNvSpPr/>
          <p:nvPr/>
        </p:nvSpPr>
        <p:spPr bwMode="auto">
          <a:xfrm>
            <a:off x="1581148" y="2502676"/>
            <a:ext cx="5392271" cy="2958353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/>
              <a:t>System: </a:t>
            </a:r>
            <a:r>
              <a:rPr lang="en-US" sz="1600" b="1" dirty="0" err="1"/>
              <a:t>transcrAIbe</a:t>
            </a:r>
            <a:endParaRPr lang="en-US" sz="1600" b="1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5BF7DD3-5EE6-4F46-A43E-6D22ED6F7796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2977806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81546DE-273B-4B92-9EFD-961F1926928A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3157102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D1D45E1-8D3B-4636-A319-FF825F5A9F1D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3340879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A0045D6-3419-4AA0-B694-CE84BE18E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3524656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8BC1609-431D-47D1-BD87-FF60F3357F9C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3703949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490C563-BE1A-4F5A-9DDD-9806BBF0CAC5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3891952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28E2937-E85B-4813-B1D9-B1C7B660E86C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4079955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DDB19CD-5FEF-478F-B1B8-FB18FB4A91EF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4259251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83B0B0E-9747-496B-9386-3EE0EEBDBA51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4443028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C4C6F4F-7516-4877-A0C8-1D2F537E42B5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4626805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91E8E6F-98B6-4990-AE9F-DED027DFEB6E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4806098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4C7F09B-DB74-433E-A2C7-2142295517D4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4963" y="4994101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pic>
        <p:nvPicPr>
          <p:cNvPr id="26" name="Grafik 25" descr="Smartphone">
            <a:extLst>
              <a:ext uri="{FF2B5EF4-FFF2-40B4-BE49-F238E27FC236}">
                <a16:creationId xmlns:a16="http://schemas.microsoft.com/office/drawing/2014/main" id="{1A3EED06-5AF1-462E-AA4D-5A6974866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5525" y="2905574"/>
            <a:ext cx="726655" cy="726655"/>
          </a:xfrm>
          <a:prstGeom prst="rect">
            <a:avLst/>
          </a:prstGeom>
        </p:spPr>
      </p:pic>
      <p:pic>
        <p:nvPicPr>
          <p:cNvPr id="27" name="Grafik 26" descr="Monitor">
            <a:extLst>
              <a:ext uri="{FF2B5EF4-FFF2-40B4-BE49-F238E27FC236}">
                <a16:creationId xmlns:a16="http://schemas.microsoft.com/office/drawing/2014/main" id="{0E4C1432-D1FC-45C2-8184-D87105584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5528" y="3632229"/>
            <a:ext cx="726652" cy="726652"/>
          </a:xfrm>
          <a:prstGeom prst="rect">
            <a:avLst/>
          </a:prstGeom>
        </p:spPr>
      </p:pic>
      <p:pic>
        <p:nvPicPr>
          <p:cNvPr id="28" name="Grafik 27" descr="Webcam">
            <a:extLst>
              <a:ext uri="{FF2B5EF4-FFF2-40B4-BE49-F238E27FC236}">
                <a16:creationId xmlns:a16="http://schemas.microsoft.com/office/drawing/2014/main" id="{EAA06B90-E0DA-4487-BE6E-73BEEB5776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6196" y="4351573"/>
            <a:ext cx="634599" cy="634599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CF64B3C-FDB9-4694-B570-2CA2579DA37B}"/>
              </a:ext>
            </a:extLst>
          </p:cNvPr>
          <p:cNvSpPr txBox="1"/>
          <p:nvPr/>
        </p:nvSpPr>
        <p:spPr>
          <a:xfrm rot="5400000">
            <a:off x="7988330" y="3812575"/>
            <a:ext cx="1280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Environment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F3D4984-E8D2-42D5-B29F-A7B4F6B76F0B}"/>
              </a:ext>
            </a:extLst>
          </p:cNvPr>
          <p:cNvSpPr txBox="1"/>
          <p:nvPr/>
        </p:nvSpPr>
        <p:spPr>
          <a:xfrm>
            <a:off x="7660472" y="1774298"/>
            <a:ext cx="2323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Interactive web application:</a:t>
            </a:r>
          </a:p>
          <a:p>
            <a:r>
              <a:rPr lang="en-US" sz="1600" dirty="0"/>
              <a:t>Users see transcription and can correct mistakes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8C3DF50-4DD9-473D-96A8-FC19A2FEC3C2}"/>
              </a:ext>
            </a:extLst>
          </p:cNvPr>
          <p:cNvSpPr txBox="1"/>
          <p:nvPr/>
        </p:nvSpPr>
        <p:spPr>
          <a:xfrm>
            <a:off x="7718800" y="5040230"/>
            <a:ext cx="2646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Upload of video an audio files</a:t>
            </a:r>
          </a:p>
          <a:p>
            <a:r>
              <a:rPr lang="en-US" sz="1600" dirty="0"/>
              <a:t>Optional: </a:t>
            </a:r>
          </a:p>
          <a:p>
            <a:r>
              <a:rPr lang="en-US" sz="1600" dirty="0"/>
              <a:t>Integration into live streams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443775-D64F-A463-CC5F-773615D2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1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55466-2CB0-40CE-A56B-374B5328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2: Audit risk</a:t>
            </a:r>
          </a:p>
        </p:txBody>
      </p:sp>
      <p:pic>
        <p:nvPicPr>
          <p:cNvPr id="4" name="Picture 2" descr="https://digitalasset.intuit.com/IMAGE/A4eZClPiT/GEN12325-audit-risk-meter.png">
            <a:extLst>
              <a:ext uri="{FF2B5EF4-FFF2-40B4-BE49-F238E27FC236}">
                <a16:creationId xmlns:a16="http://schemas.microsoft.com/office/drawing/2014/main" id="{D938D3CB-BA1A-411B-97D9-10CD15345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2059068"/>
            <a:ext cx="55721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80B22AC-3BDD-4F3B-9F5C-E21254D57ABD}"/>
              </a:ext>
            </a:extLst>
          </p:cNvPr>
          <p:cNvSpPr txBox="1"/>
          <p:nvPr/>
        </p:nvSpPr>
        <p:spPr>
          <a:xfrm>
            <a:off x="4256649" y="4497837"/>
            <a:ext cx="3678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Static reporting of results. No interaction.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CBBE09-EEEA-4940-2E38-C44D9AD2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91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1F12A2-14ED-4B99-B77D-089924B0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3: Robotics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9B578C-AA8D-4348-A3D3-C305F75AC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82569" y="1851448"/>
            <a:ext cx="4226859" cy="281790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0BFFE8-E2E7-4433-A25C-501F60AA636E}"/>
              </a:ext>
            </a:extLst>
          </p:cNvPr>
          <p:cNvSpPr txBox="1"/>
          <p:nvPr/>
        </p:nvSpPr>
        <p:spPr>
          <a:xfrm>
            <a:off x="5232993" y="4669354"/>
            <a:ext cx="172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Spot by Boston Dynamics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535DCC-AF36-46CC-9DDF-92F34E16EBE9}"/>
              </a:ext>
            </a:extLst>
          </p:cNvPr>
          <p:cNvSpPr txBox="1"/>
          <p:nvPr/>
        </p:nvSpPr>
        <p:spPr>
          <a:xfrm>
            <a:off x="3047729" y="5263621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Observes and actively interacts with physical environment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2A928F-7118-95E1-7421-FEC40EE5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37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D88CF-25B8-4D2C-8C93-E3BC0D4B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sz="3600" dirty="0">
                <a:sym typeface="Wingdings" panose="05000000000000000000" pitchFamily="2" charset="2"/>
              </a:rPr>
              <a:t></a:t>
            </a:r>
            <a:r>
              <a:rPr lang="en-US" dirty="0">
                <a:sym typeface="Wingdings" panose="05000000000000000000" pitchFamily="2" charset="2"/>
              </a:rPr>
              <a:t> World feedback loops</a:t>
            </a: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5477D28-FA1B-47F4-BC44-E11236B62C4E}"/>
              </a:ext>
            </a:extLst>
          </p:cNvPr>
          <p:cNvSpPr/>
          <p:nvPr/>
        </p:nvSpPr>
        <p:spPr bwMode="auto">
          <a:xfrm>
            <a:off x="5011809" y="3048000"/>
            <a:ext cx="1259542" cy="5916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D8A8D8-DF2F-4D75-AFC6-CB1A48CF68B6}"/>
              </a:ext>
            </a:extLst>
          </p:cNvPr>
          <p:cNvSpPr/>
          <p:nvPr/>
        </p:nvSpPr>
        <p:spPr bwMode="auto">
          <a:xfrm>
            <a:off x="8893527" y="3048000"/>
            <a:ext cx="1259542" cy="5916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3799597-656E-4F2D-BA4F-49A09305AD39}"/>
              </a:ext>
            </a:extLst>
          </p:cNvPr>
          <p:cNvSpPr/>
          <p:nvPr/>
        </p:nvSpPr>
        <p:spPr bwMode="auto">
          <a:xfrm>
            <a:off x="6952668" y="2303930"/>
            <a:ext cx="1259542" cy="5916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151F04-4542-4B87-AEFA-CD620A496D64}"/>
              </a:ext>
            </a:extLst>
          </p:cNvPr>
          <p:cNvSpPr/>
          <p:nvPr/>
        </p:nvSpPr>
        <p:spPr bwMode="auto">
          <a:xfrm>
            <a:off x="2706012" y="3054350"/>
            <a:ext cx="1259542" cy="5916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Historic bias</a:t>
            </a:r>
          </a:p>
        </p:txBody>
      </p:sp>
      <p:cxnSp>
        <p:nvCxnSpPr>
          <p:cNvPr id="10" name="Verbinder: gekrümmt 9">
            <a:extLst>
              <a:ext uri="{FF2B5EF4-FFF2-40B4-BE49-F238E27FC236}">
                <a16:creationId xmlns:a16="http://schemas.microsoft.com/office/drawing/2014/main" id="{553079F7-D352-4378-92C4-E03E7336585D}"/>
              </a:ext>
            </a:extLst>
          </p:cNvPr>
          <p:cNvCxnSpPr>
            <a:stCxn id="4" idx="0"/>
            <a:endCxn id="6" idx="1"/>
          </p:cNvCxnSpPr>
          <p:nvPr/>
        </p:nvCxnSpPr>
        <p:spPr bwMode="auto">
          <a:xfrm rot="5400000" flipH="1" flipV="1">
            <a:off x="6073007" y="2168339"/>
            <a:ext cx="448235" cy="1311088"/>
          </a:xfrm>
          <a:prstGeom prst="curved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2" name="Verbinder: gekrümmt 11">
            <a:extLst>
              <a:ext uri="{FF2B5EF4-FFF2-40B4-BE49-F238E27FC236}">
                <a16:creationId xmlns:a16="http://schemas.microsoft.com/office/drawing/2014/main" id="{06BBB4E8-ADFF-4368-8D9E-A9E53AF78831}"/>
              </a:ext>
            </a:extLst>
          </p:cNvPr>
          <p:cNvCxnSpPr>
            <a:stCxn id="6" idx="3"/>
            <a:endCxn id="5" idx="0"/>
          </p:cNvCxnSpPr>
          <p:nvPr/>
        </p:nvCxnSpPr>
        <p:spPr bwMode="auto">
          <a:xfrm>
            <a:off x="8212210" y="2599765"/>
            <a:ext cx="1311088" cy="448235"/>
          </a:xfrm>
          <a:prstGeom prst="curved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ED960287-1751-4F1A-8235-0988D3D517D7}"/>
              </a:ext>
            </a:extLst>
          </p:cNvPr>
          <p:cNvCxnSpPr>
            <a:stCxn id="5" idx="2"/>
            <a:endCxn id="4" idx="2"/>
          </p:cNvCxnSpPr>
          <p:nvPr/>
        </p:nvCxnSpPr>
        <p:spPr bwMode="auto">
          <a:xfrm rot="5400000">
            <a:off x="7582439" y="1698811"/>
            <a:ext cx="12700" cy="3881718"/>
          </a:xfrm>
          <a:prstGeom prst="curvedConnector3">
            <a:avLst>
              <a:gd name="adj1" fmla="val 5964709"/>
            </a:avLst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332207D-057E-43F0-AC1B-9799F636FF03}"/>
              </a:ext>
            </a:extLst>
          </p:cNvPr>
          <p:cNvCxnSpPr>
            <a:stCxn id="7" idx="3"/>
            <a:endCxn id="4" idx="1"/>
          </p:cNvCxnSpPr>
          <p:nvPr/>
        </p:nvCxnSpPr>
        <p:spPr bwMode="auto">
          <a:xfrm flipV="1">
            <a:off x="3965554" y="3343835"/>
            <a:ext cx="1046255" cy="635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E5E36CB2-E63B-4E4A-87FE-F6287FE58A01}"/>
              </a:ext>
            </a:extLst>
          </p:cNvPr>
          <p:cNvSpPr txBox="1"/>
          <p:nvPr/>
        </p:nvSpPr>
        <p:spPr>
          <a:xfrm>
            <a:off x="5906412" y="2308472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D12F7B6-9362-4376-A302-58C9386F0071}"/>
              </a:ext>
            </a:extLst>
          </p:cNvPr>
          <p:cNvSpPr txBox="1"/>
          <p:nvPr/>
        </p:nvSpPr>
        <p:spPr>
          <a:xfrm>
            <a:off x="7156539" y="4002546"/>
            <a:ext cx="95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Influence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0620AB4-ACEE-4B19-98F6-749828C0DB60}"/>
              </a:ext>
            </a:extLst>
          </p:cNvPr>
          <p:cNvSpPr txBox="1"/>
          <p:nvPr/>
        </p:nvSpPr>
        <p:spPr>
          <a:xfrm>
            <a:off x="3734071" y="5123540"/>
            <a:ext cx="4723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Can encode, enforce, and even enhance existing bias!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C0DF11-F4C9-AF42-3A35-5846FC8C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8537-0CC0-413A-AE3C-BD10552D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Predictive policing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5665E6-3614-4718-A572-C3611C94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8076" y="1554867"/>
            <a:ext cx="6640286" cy="3241236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45331A3-FF6C-444E-A53D-CFBE44FC0F40}"/>
              </a:ext>
            </a:extLst>
          </p:cNvPr>
          <p:cNvSpPr/>
          <p:nvPr/>
        </p:nvSpPr>
        <p:spPr>
          <a:xfrm>
            <a:off x="5158076" y="4857951"/>
            <a:ext cx="65153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https://www.technologyreview.com/2021/02/05/1017560/predictive-policing-racist-algorithmic-bias-data-crime-predpol/</a:t>
            </a:r>
          </a:p>
        </p:txBody>
      </p:sp>
      <p:pic>
        <p:nvPicPr>
          <p:cNvPr id="6146" name="Picture 2" descr="https://raw.githubusercontent.com/ckaestne/seai/S2022/lectures/02_systems/crime-map.jpg">
            <a:extLst>
              <a:ext uri="{FF2B5EF4-FFF2-40B4-BE49-F238E27FC236}">
                <a16:creationId xmlns:a16="http://schemas.microsoft.com/office/drawing/2014/main" id="{82FAFBB0-2696-4DFA-BD6B-5612FC66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5" y="1933028"/>
            <a:ext cx="4090545" cy="266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FDE85D9-13C5-481C-86D5-8DE72CC36F5D}"/>
              </a:ext>
            </a:extLst>
          </p:cNvPr>
          <p:cNvSpPr txBox="1"/>
          <p:nvPr/>
        </p:nvSpPr>
        <p:spPr>
          <a:xfrm>
            <a:off x="556110" y="4642507"/>
            <a:ext cx="4027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Guide police patrols based on past crime rates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EA75942-71BD-4428-B400-69B977CC0AA2}"/>
              </a:ext>
            </a:extLst>
          </p:cNvPr>
          <p:cNvSpPr txBox="1"/>
          <p:nvPr/>
        </p:nvSpPr>
        <p:spPr>
          <a:xfrm>
            <a:off x="5185686" y="5866467"/>
            <a:ext cx="1820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 really bad idea …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27566D-DEE7-E61C-8ACF-1799C10A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6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The role of ML in a System</a:t>
            </a:r>
            <a:endParaRPr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AF7F08-4490-CF11-9380-5F8C57C4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F666-2794-4D2E-A68B-5CEAB435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predictions have consequences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CE18AB-956A-4220-A6AC-A2A565F44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053" y="1748371"/>
            <a:ext cx="2425768" cy="5040560"/>
          </a:xfrm>
        </p:spPr>
        <p:txBody>
          <a:bodyPr>
            <a:normAutofit/>
          </a:bodyPr>
          <a:lstStyle/>
          <a:p>
            <a:r>
              <a:rPr lang="en-US" sz="1600" dirty="0"/>
              <a:t>Positive</a:t>
            </a:r>
          </a:p>
          <a:p>
            <a:pPr lvl="1"/>
            <a:r>
              <a:rPr lang="en-US" sz="1400" dirty="0"/>
              <a:t>Assistance</a:t>
            </a:r>
          </a:p>
          <a:p>
            <a:pPr lvl="1"/>
            <a:r>
              <a:rPr lang="en-US" sz="1400" dirty="0"/>
              <a:t>Productivity</a:t>
            </a:r>
          </a:p>
          <a:p>
            <a:pPr lvl="1"/>
            <a:r>
              <a:rPr lang="en-US" sz="1400" dirty="0"/>
              <a:t>Creativity</a:t>
            </a:r>
          </a:p>
          <a:p>
            <a:endParaRPr lang="en-US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4DC28E-0DA9-40F7-87E0-1DCC3AE92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1643" y="3203197"/>
            <a:ext cx="2133600" cy="14901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BA5645-DF0A-44FF-AFD7-4B280E4EC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39319" y="3203197"/>
            <a:ext cx="1560579" cy="156057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2A884E1-4ADB-4442-B960-349E05EB3357}"/>
              </a:ext>
            </a:extLst>
          </p:cNvPr>
          <p:cNvSpPr txBox="1"/>
          <p:nvPr/>
        </p:nvSpPr>
        <p:spPr>
          <a:xfrm>
            <a:off x="3025921" y="5344302"/>
            <a:ext cx="6321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 Engineering must be responsible!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D4DCC8B-79E2-49EA-8F74-A7199998C440}"/>
              </a:ext>
            </a:extLst>
          </p:cNvPr>
          <p:cNvSpPr txBox="1">
            <a:spLocks/>
          </p:cNvSpPr>
          <p:nvPr/>
        </p:nvSpPr>
        <p:spPr>
          <a:xfrm>
            <a:off x="7375515" y="1748371"/>
            <a:ext cx="2425768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Negative</a:t>
            </a:r>
          </a:p>
          <a:p>
            <a:pPr lvl="1"/>
            <a:r>
              <a:rPr lang="de-DE" sz="1400" dirty="0"/>
              <a:t>M</a:t>
            </a:r>
            <a:r>
              <a:rPr lang="en-US" sz="1400" dirty="0" err="1"/>
              <a:t>anipulation</a:t>
            </a:r>
            <a:endParaRPr lang="en-US" sz="1400" dirty="0"/>
          </a:p>
          <a:p>
            <a:pPr lvl="1"/>
            <a:r>
              <a:rPr lang="de-DE" sz="1400" dirty="0"/>
              <a:t>P</a:t>
            </a:r>
            <a:r>
              <a:rPr lang="en-US" sz="1400" dirty="0" err="1"/>
              <a:t>olarization</a:t>
            </a:r>
            <a:endParaRPr lang="en-US" sz="1400" dirty="0"/>
          </a:p>
          <a:p>
            <a:pPr lvl="1"/>
            <a:r>
              <a:rPr lang="de-DE" sz="1400" dirty="0"/>
              <a:t>D</a:t>
            </a:r>
            <a:r>
              <a:rPr lang="en-US" sz="1400" dirty="0" err="1"/>
              <a:t>iscrimitnation</a:t>
            </a:r>
            <a:endParaRPr lang="en-US" sz="1400" dirty="0"/>
          </a:p>
          <a:p>
            <a:endParaRPr lang="en-US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43AB2-474B-19C1-AD6E-00314750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32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37DB9-61A3-4BE1-A552-E23DFA2D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Safety is a system property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EE2E66-822E-4E1E-806F-A62231F1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Code or models do not harm people directly</a:t>
            </a:r>
            <a:endParaRPr lang="en-US" sz="1200" dirty="0"/>
          </a:p>
          <a:p>
            <a:r>
              <a:rPr lang="en-US" sz="1600" dirty="0"/>
              <a:t>The systems in which they are used might</a:t>
            </a:r>
          </a:p>
          <a:p>
            <a:r>
              <a:rPr lang="en-US" sz="1600" dirty="0"/>
              <a:t>Example: Computer Vision</a:t>
            </a:r>
          </a:p>
        </p:txBody>
      </p:sp>
      <p:pic>
        <p:nvPicPr>
          <p:cNvPr id="8194" name="Picture 2" descr="This Is What Tesla's Autopilot Sees On The Road - YouTube">
            <a:extLst>
              <a:ext uri="{FF2B5EF4-FFF2-40B4-BE49-F238E27FC236}">
                <a16:creationId xmlns:a16="http://schemas.microsoft.com/office/drawing/2014/main" id="{084781D1-E79D-4EEA-B755-343C9C31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36" y="3028237"/>
            <a:ext cx="5386792" cy="303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0B19B97-75D3-41DD-96F5-181B6278E71F}"/>
              </a:ext>
            </a:extLst>
          </p:cNvPr>
          <p:cNvSpPr/>
          <p:nvPr/>
        </p:nvSpPr>
        <p:spPr>
          <a:xfrm>
            <a:off x="1936376" y="6043893"/>
            <a:ext cx="29466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https://www.youtube.com/watch?v=fKXztwtXaGo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73A585-6606-408A-9A3C-E9DB33D7EE26}"/>
              </a:ext>
            </a:extLst>
          </p:cNvPr>
          <p:cNvSpPr txBox="1"/>
          <p:nvPr/>
        </p:nvSpPr>
        <p:spPr>
          <a:xfrm>
            <a:off x="6984851" y="3634831"/>
            <a:ext cx="492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Always safe if you download the data and train/test models offline</a:t>
            </a:r>
          </a:p>
          <a:p>
            <a:r>
              <a:rPr lang="en-US" sz="1600" dirty="0">
                <a:sym typeface="Wingdings" panose="05000000000000000000" pitchFamily="2" charset="2"/>
              </a:rPr>
              <a:t> Not embedded in a system</a:t>
            </a:r>
            <a:endParaRPr lang="en-US" sz="16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9E9B42-E8AA-44DD-9D67-2662BA933A9B}"/>
              </a:ext>
            </a:extLst>
          </p:cNvPr>
          <p:cNvSpPr txBox="1"/>
          <p:nvPr/>
        </p:nvSpPr>
        <p:spPr>
          <a:xfrm>
            <a:off x="6984850" y="4738207"/>
            <a:ext cx="492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Was involved in traffic incidents when used to make decision on the road</a:t>
            </a:r>
          </a:p>
          <a:p>
            <a:r>
              <a:rPr lang="en-US" sz="1600" dirty="0">
                <a:sym typeface="Wingdings" panose="05000000000000000000" pitchFamily="2" charset="2"/>
              </a:rPr>
              <a:t> Safety is an issue of the use in the system</a:t>
            </a:r>
            <a:endParaRPr lang="en-US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EDD0CE-7F56-387B-F53D-38DF0528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28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BA032-2F2A-49D3-A430-B44BC998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Exercise: A smart toaster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52EDE1-0E18-4484-9B92-07B3A9607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6631" cy="4351338"/>
          </a:xfrm>
        </p:spPr>
        <p:txBody>
          <a:bodyPr>
            <a:normAutofit/>
          </a:bodyPr>
          <a:lstStyle/>
          <a:p>
            <a:r>
              <a:rPr lang="en-US" sz="1600"/>
              <a:t>Use machine learning to regulate toasting for optimal result</a:t>
            </a:r>
          </a:p>
          <a:p>
            <a:endParaRPr lang="en-US" sz="1600"/>
          </a:p>
          <a:p>
            <a:r>
              <a:rPr lang="en-US" sz="1600"/>
              <a:t>Safety goal:</a:t>
            </a:r>
          </a:p>
          <a:p>
            <a:pPr lvl="1"/>
            <a:r>
              <a:rPr lang="en-US" sz="1400"/>
              <a:t>Ensure that the smart toaster does not burn the kitchen</a:t>
            </a:r>
          </a:p>
          <a:p>
            <a:pPr lvl="1"/>
            <a:endParaRPr lang="en-US" sz="1400"/>
          </a:p>
          <a:p>
            <a:r>
              <a:rPr lang="en-US" sz="1600"/>
              <a:t>How can this be achieved?</a:t>
            </a:r>
            <a:endParaRPr lang="en-US" sz="1600" dirty="0"/>
          </a:p>
        </p:txBody>
      </p:sp>
      <p:pic>
        <p:nvPicPr>
          <p:cNvPr id="9218" name="Picture 2" descr="Smart Toaster">
            <a:extLst>
              <a:ext uri="{FF2B5EF4-FFF2-40B4-BE49-F238E27FC236}">
                <a16:creationId xmlns:a16="http://schemas.microsoft.com/office/drawing/2014/main" id="{89D84EE7-7EE7-48DF-B3C8-E845565FB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572" y="1728211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57D959-52A8-2569-DFB7-6404A96B6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29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5FDB6-8D5B-486C-B113-6FC8A8E1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Assurance in the model vs. outside the model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2995B8-B2F3-4A98-B658-98A6F6BDC33C}"/>
              </a:ext>
            </a:extLst>
          </p:cNvPr>
          <p:cNvSpPr/>
          <p:nvPr/>
        </p:nvSpPr>
        <p:spPr bwMode="auto">
          <a:xfrm>
            <a:off x="1257300" y="2958354"/>
            <a:ext cx="2371166" cy="9995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Safe</a:t>
            </a:r>
          </a:p>
          <a:p>
            <a:r>
              <a:rPr lang="en-US" sz="1600" b="1" dirty="0"/>
              <a:t>ML model</a:t>
            </a:r>
          </a:p>
        </p:txBody>
      </p:sp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125C8A92-91CA-493B-81BB-F3FEDB706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0277" y="3000936"/>
            <a:ext cx="914400" cy="91440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B1A37EA-5A31-46AE-81D1-2AB51C9DCF31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>
            <a:off x="2442883" y="2541495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C670EA9-B33E-44CA-B4E2-C8FCA021696A}"/>
              </a:ext>
            </a:extLst>
          </p:cNvPr>
          <p:cNvCxnSpPr>
            <a:cxnSpLocks/>
          </p:cNvCxnSpPr>
          <p:nvPr/>
        </p:nvCxnSpPr>
        <p:spPr bwMode="auto">
          <a:xfrm>
            <a:off x="2142566" y="2541495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5242F2F-B17D-4A0F-B150-D5CD9AE3587A}"/>
              </a:ext>
            </a:extLst>
          </p:cNvPr>
          <p:cNvCxnSpPr>
            <a:cxnSpLocks/>
          </p:cNvCxnSpPr>
          <p:nvPr/>
        </p:nvCxnSpPr>
        <p:spPr bwMode="auto">
          <a:xfrm>
            <a:off x="2740960" y="2541495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C289CC3-1A03-4656-9691-A48DFCB75A25}"/>
              </a:ext>
            </a:extLst>
          </p:cNvPr>
          <p:cNvCxnSpPr>
            <a:cxnSpLocks/>
          </p:cNvCxnSpPr>
          <p:nvPr/>
        </p:nvCxnSpPr>
        <p:spPr bwMode="auto">
          <a:xfrm>
            <a:off x="3032313" y="2541495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1B6058C-418B-454C-9EF1-0DDB4D354B35}"/>
              </a:ext>
            </a:extLst>
          </p:cNvPr>
          <p:cNvCxnSpPr>
            <a:cxnSpLocks/>
          </p:cNvCxnSpPr>
          <p:nvPr/>
        </p:nvCxnSpPr>
        <p:spPr bwMode="auto">
          <a:xfrm>
            <a:off x="1857937" y="2541495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763D397-C250-49F4-83B1-950EF74070A3}"/>
              </a:ext>
            </a:extLst>
          </p:cNvPr>
          <p:cNvCxnSpPr>
            <a:cxnSpLocks/>
          </p:cNvCxnSpPr>
          <p:nvPr/>
        </p:nvCxnSpPr>
        <p:spPr bwMode="auto">
          <a:xfrm>
            <a:off x="2442883" y="3953436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D00892B-188B-4267-9422-590B6F6373EA}"/>
              </a:ext>
            </a:extLst>
          </p:cNvPr>
          <p:cNvCxnSpPr>
            <a:cxnSpLocks/>
          </p:cNvCxnSpPr>
          <p:nvPr/>
        </p:nvCxnSpPr>
        <p:spPr bwMode="auto">
          <a:xfrm>
            <a:off x="2142566" y="3953436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AE76F95-D286-4BA6-A626-F15BE89AFDE3}"/>
              </a:ext>
            </a:extLst>
          </p:cNvPr>
          <p:cNvCxnSpPr>
            <a:cxnSpLocks/>
          </p:cNvCxnSpPr>
          <p:nvPr/>
        </p:nvCxnSpPr>
        <p:spPr bwMode="auto">
          <a:xfrm>
            <a:off x="2740960" y="3953436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24CE5A0-41DF-4171-8299-50B2788A299F}"/>
              </a:ext>
            </a:extLst>
          </p:cNvPr>
          <p:cNvCxnSpPr>
            <a:cxnSpLocks/>
          </p:cNvCxnSpPr>
          <p:nvPr/>
        </p:nvCxnSpPr>
        <p:spPr bwMode="auto">
          <a:xfrm>
            <a:off x="3032313" y="3953436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ED0A1E9-FBE1-4AB9-BC10-07B3CA912CBE}"/>
              </a:ext>
            </a:extLst>
          </p:cNvPr>
          <p:cNvCxnSpPr>
            <a:cxnSpLocks/>
          </p:cNvCxnSpPr>
          <p:nvPr/>
        </p:nvCxnSpPr>
        <p:spPr bwMode="auto">
          <a:xfrm>
            <a:off x="1857937" y="3953436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5F1B9C0-E501-4EB2-A29D-B93E0C697055}"/>
              </a:ext>
            </a:extLst>
          </p:cNvPr>
          <p:cNvSpPr txBox="1"/>
          <p:nvPr/>
        </p:nvSpPr>
        <p:spPr>
          <a:xfrm>
            <a:off x="2129335" y="2184863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6BF5B25-2D0F-4C79-98C9-A3D6542E7F1F}"/>
              </a:ext>
            </a:extLst>
          </p:cNvPr>
          <p:cNvSpPr txBox="1"/>
          <p:nvPr/>
        </p:nvSpPr>
        <p:spPr>
          <a:xfrm>
            <a:off x="1903462" y="4370295"/>
            <a:ext cx="1178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Safe Output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E0C05A7-D909-4D43-8DB2-C56355ADBC31}"/>
              </a:ext>
            </a:extLst>
          </p:cNvPr>
          <p:cNvSpPr/>
          <p:nvPr/>
        </p:nvSpPr>
        <p:spPr bwMode="auto">
          <a:xfrm>
            <a:off x="5774710" y="2933032"/>
            <a:ext cx="2371166" cy="9995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b="1" dirty="0"/>
          </a:p>
          <a:p>
            <a:r>
              <a:rPr lang="en-US" sz="1600" b="1" dirty="0"/>
              <a:t>ML model</a:t>
            </a:r>
          </a:p>
        </p:txBody>
      </p:sp>
      <p:pic>
        <p:nvPicPr>
          <p:cNvPr id="22" name="Grafik 21" descr="Zahnräder">
            <a:extLst>
              <a:ext uri="{FF2B5EF4-FFF2-40B4-BE49-F238E27FC236}">
                <a16:creationId xmlns:a16="http://schemas.microsoft.com/office/drawing/2014/main" id="{C6C11911-5B7B-4B19-B58E-AA7307C70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7687" y="2975614"/>
            <a:ext cx="914400" cy="914400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B671582-964D-463D-80B6-4D3D6DB8EFDB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>
            <a:off x="6960293" y="2516173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0ECE962-17D9-467F-9726-FCE33B67A5D4}"/>
              </a:ext>
            </a:extLst>
          </p:cNvPr>
          <p:cNvCxnSpPr>
            <a:cxnSpLocks/>
          </p:cNvCxnSpPr>
          <p:nvPr/>
        </p:nvCxnSpPr>
        <p:spPr bwMode="auto">
          <a:xfrm>
            <a:off x="6659976" y="2516173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CDCBBE5-9D15-452B-851D-240A839FE467}"/>
              </a:ext>
            </a:extLst>
          </p:cNvPr>
          <p:cNvCxnSpPr>
            <a:cxnSpLocks/>
          </p:cNvCxnSpPr>
          <p:nvPr/>
        </p:nvCxnSpPr>
        <p:spPr bwMode="auto">
          <a:xfrm>
            <a:off x="7258370" y="2516173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4DAA579-7614-4A21-90C2-48F894CF39E6}"/>
              </a:ext>
            </a:extLst>
          </p:cNvPr>
          <p:cNvCxnSpPr>
            <a:cxnSpLocks/>
          </p:cNvCxnSpPr>
          <p:nvPr/>
        </p:nvCxnSpPr>
        <p:spPr bwMode="auto">
          <a:xfrm>
            <a:off x="7549723" y="2516173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E6E09C2-1250-49BB-8CF0-AB4BAE9B42FC}"/>
              </a:ext>
            </a:extLst>
          </p:cNvPr>
          <p:cNvCxnSpPr>
            <a:cxnSpLocks/>
          </p:cNvCxnSpPr>
          <p:nvPr/>
        </p:nvCxnSpPr>
        <p:spPr bwMode="auto">
          <a:xfrm>
            <a:off x="6375347" y="2516173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FEB2068-6BD9-416E-839F-0AC700997FDD}"/>
              </a:ext>
            </a:extLst>
          </p:cNvPr>
          <p:cNvCxnSpPr>
            <a:cxnSpLocks/>
          </p:cNvCxnSpPr>
          <p:nvPr/>
        </p:nvCxnSpPr>
        <p:spPr bwMode="auto">
          <a:xfrm>
            <a:off x="6960293" y="3928114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8D01D9A9-1F93-4767-88D8-61BDC9C83207}"/>
              </a:ext>
            </a:extLst>
          </p:cNvPr>
          <p:cNvCxnSpPr>
            <a:cxnSpLocks/>
          </p:cNvCxnSpPr>
          <p:nvPr/>
        </p:nvCxnSpPr>
        <p:spPr bwMode="auto">
          <a:xfrm>
            <a:off x="6659976" y="3928114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DBFF2E5-5DAF-4741-A4EC-D5373AB24DF4}"/>
              </a:ext>
            </a:extLst>
          </p:cNvPr>
          <p:cNvCxnSpPr>
            <a:cxnSpLocks/>
          </p:cNvCxnSpPr>
          <p:nvPr/>
        </p:nvCxnSpPr>
        <p:spPr bwMode="auto">
          <a:xfrm>
            <a:off x="7258370" y="3928114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0E36086-A6A5-4524-BDFF-2B0F5AF1AD96}"/>
              </a:ext>
            </a:extLst>
          </p:cNvPr>
          <p:cNvCxnSpPr>
            <a:cxnSpLocks/>
          </p:cNvCxnSpPr>
          <p:nvPr/>
        </p:nvCxnSpPr>
        <p:spPr bwMode="auto">
          <a:xfrm>
            <a:off x="7549723" y="3928114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B36726D-B58C-4CC0-88CC-B39A881F5A05}"/>
              </a:ext>
            </a:extLst>
          </p:cNvPr>
          <p:cNvCxnSpPr>
            <a:cxnSpLocks/>
          </p:cNvCxnSpPr>
          <p:nvPr/>
        </p:nvCxnSpPr>
        <p:spPr bwMode="auto">
          <a:xfrm>
            <a:off x="6375347" y="3928114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F7F4092C-82B7-488F-8FBA-B5696B851AC3}"/>
              </a:ext>
            </a:extLst>
          </p:cNvPr>
          <p:cNvSpPr txBox="1"/>
          <p:nvPr/>
        </p:nvSpPr>
        <p:spPr>
          <a:xfrm>
            <a:off x="6375347" y="5174641"/>
            <a:ext cx="1151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Safe output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9A685BF-4BF1-4613-82F4-A513A599CBB8}"/>
              </a:ext>
            </a:extLst>
          </p:cNvPr>
          <p:cNvSpPr/>
          <p:nvPr/>
        </p:nvSpPr>
        <p:spPr bwMode="auto">
          <a:xfrm>
            <a:off x="5250279" y="2234212"/>
            <a:ext cx="3155570" cy="2452797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b="1" dirty="0"/>
              <a:t>Safety box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53F5CFAC-02FF-4A9F-9B72-951302994051}"/>
              </a:ext>
            </a:extLst>
          </p:cNvPr>
          <p:cNvCxnSpPr>
            <a:cxnSpLocks/>
          </p:cNvCxnSpPr>
          <p:nvPr/>
        </p:nvCxnSpPr>
        <p:spPr bwMode="auto">
          <a:xfrm>
            <a:off x="6960296" y="1803480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1A6575A-4061-4DC9-B40F-6BCA4C1008EA}"/>
              </a:ext>
            </a:extLst>
          </p:cNvPr>
          <p:cNvCxnSpPr>
            <a:cxnSpLocks/>
          </p:cNvCxnSpPr>
          <p:nvPr/>
        </p:nvCxnSpPr>
        <p:spPr bwMode="auto">
          <a:xfrm>
            <a:off x="6659979" y="1803480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A4D8ADD-475F-464C-999B-3C83B657F584}"/>
              </a:ext>
            </a:extLst>
          </p:cNvPr>
          <p:cNvCxnSpPr>
            <a:cxnSpLocks/>
          </p:cNvCxnSpPr>
          <p:nvPr/>
        </p:nvCxnSpPr>
        <p:spPr bwMode="auto">
          <a:xfrm>
            <a:off x="7258373" y="1803480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0C8747C-7051-4DFF-A9AC-56957D177AA9}"/>
              </a:ext>
            </a:extLst>
          </p:cNvPr>
          <p:cNvCxnSpPr>
            <a:cxnSpLocks/>
          </p:cNvCxnSpPr>
          <p:nvPr/>
        </p:nvCxnSpPr>
        <p:spPr bwMode="auto">
          <a:xfrm>
            <a:off x="7549726" y="1803480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2D36F5B-CD4A-4B65-8D41-196228BE27D1}"/>
              </a:ext>
            </a:extLst>
          </p:cNvPr>
          <p:cNvCxnSpPr>
            <a:cxnSpLocks/>
          </p:cNvCxnSpPr>
          <p:nvPr/>
        </p:nvCxnSpPr>
        <p:spPr bwMode="auto">
          <a:xfrm>
            <a:off x="6375350" y="1803480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CD3A8E8F-A84E-40C2-8D97-B5A76B2AA60D}"/>
              </a:ext>
            </a:extLst>
          </p:cNvPr>
          <p:cNvSpPr txBox="1"/>
          <p:nvPr/>
        </p:nvSpPr>
        <p:spPr>
          <a:xfrm>
            <a:off x="6659976" y="143557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6BAC7D7-FCC4-4148-85AD-B9AD66127B37}"/>
              </a:ext>
            </a:extLst>
          </p:cNvPr>
          <p:cNvCxnSpPr>
            <a:cxnSpLocks/>
          </p:cNvCxnSpPr>
          <p:nvPr/>
        </p:nvCxnSpPr>
        <p:spPr bwMode="auto">
          <a:xfrm>
            <a:off x="6960293" y="4699082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46238F0-194E-44CF-B7A3-D26D5946AF9B}"/>
              </a:ext>
            </a:extLst>
          </p:cNvPr>
          <p:cNvCxnSpPr>
            <a:cxnSpLocks/>
          </p:cNvCxnSpPr>
          <p:nvPr/>
        </p:nvCxnSpPr>
        <p:spPr bwMode="auto">
          <a:xfrm>
            <a:off x="6659976" y="4699082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C793231-E33B-4C21-AF54-12CA32AFCF2F}"/>
              </a:ext>
            </a:extLst>
          </p:cNvPr>
          <p:cNvCxnSpPr>
            <a:cxnSpLocks/>
          </p:cNvCxnSpPr>
          <p:nvPr/>
        </p:nvCxnSpPr>
        <p:spPr bwMode="auto">
          <a:xfrm>
            <a:off x="7258370" y="4699082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A01F479-6264-45A1-8C04-F0D8A3C897E6}"/>
              </a:ext>
            </a:extLst>
          </p:cNvPr>
          <p:cNvCxnSpPr>
            <a:cxnSpLocks/>
          </p:cNvCxnSpPr>
          <p:nvPr/>
        </p:nvCxnSpPr>
        <p:spPr bwMode="auto">
          <a:xfrm>
            <a:off x="7549723" y="4699082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D7B0EB99-6FE8-4ED8-A011-3EC624A53AC0}"/>
              </a:ext>
            </a:extLst>
          </p:cNvPr>
          <p:cNvCxnSpPr>
            <a:cxnSpLocks/>
          </p:cNvCxnSpPr>
          <p:nvPr/>
        </p:nvCxnSpPr>
        <p:spPr bwMode="auto">
          <a:xfrm>
            <a:off x="6375347" y="4699082"/>
            <a:ext cx="0" cy="4168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227EF8E-5FD0-431A-87BD-A157661FCF09}"/>
              </a:ext>
            </a:extLst>
          </p:cNvPr>
          <p:cNvSpPr/>
          <p:nvPr/>
        </p:nvSpPr>
        <p:spPr>
          <a:xfrm>
            <a:off x="6452913" y="4351913"/>
            <a:ext cx="1061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ML output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CDCA9C85-4499-4C23-861A-A9525F133931}"/>
              </a:ext>
            </a:extLst>
          </p:cNvPr>
          <p:cNvSpPr/>
          <p:nvPr/>
        </p:nvSpPr>
        <p:spPr>
          <a:xfrm>
            <a:off x="6507723" y="2234212"/>
            <a:ext cx="930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ML input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D208B6-A6E6-430C-AC3E-D208B4B32061}"/>
              </a:ext>
            </a:extLst>
          </p:cNvPr>
          <p:cNvSpPr txBox="1"/>
          <p:nvPr/>
        </p:nvSpPr>
        <p:spPr>
          <a:xfrm>
            <a:off x="569143" y="5634024"/>
            <a:ext cx="3973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must ensure that the output is safe for </a:t>
            </a:r>
            <a:r>
              <a:rPr lang="en-US" sz="1600" b="1" dirty="0"/>
              <a:t>every</a:t>
            </a:r>
            <a:r>
              <a:rPr lang="en-US" sz="1600" dirty="0"/>
              <a:t> possible input</a:t>
            </a:r>
          </a:p>
          <a:p>
            <a:r>
              <a:rPr lang="en-US" sz="1600" dirty="0">
                <a:sym typeface="Wingdings" panose="05000000000000000000" pitchFamily="2" charset="2"/>
              </a:rPr>
              <a:t> Model verification, hard and (currently) unsolved for most practical problems</a:t>
            </a:r>
            <a:endParaRPr lang="en-US" sz="16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1855B390-FECE-4BCA-AF8C-26F0F0B8D40D}"/>
              </a:ext>
            </a:extLst>
          </p:cNvPr>
          <p:cNvSpPr txBox="1"/>
          <p:nvPr/>
        </p:nvSpPr>
        <p:spPr>
          <a:xfrm>
            <a:off x="4992884" y="5634024"/>
            <a:ext cx="4369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Safety box must ensure that the output is safe for every possible input</a:t>
            </a:r>
          </a:p>
          <a:p>
            <a:r>
              <a:rPr lang="en-US" sz="1600" dirty="0">
                <a:sym typeface="Wingdings" panose="05000000000000000000" pitchFamily="2" charset="2"/>
              </a:rPr>
              <a:t> Allows lightweight solutions</a:t>
            </a:r>
            <a:endParaRPr lang="en-US" sz="16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B742BC4-DA33-4587-A542-FFCED063D53D}"/>
              </a:ext>
            </a:extLst>
          </p:cNvPr>
          <p:cNvSpPr txBox="1"/>
          <p:nvPr/>
        </p:nvSpPr>
        <p:spPr>
          <a:xfrm>
            <a:off x="8549973" y="2067242"/>
            <a:ext cx="2839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May restrict input space</a:t>
            </a:r>
          </a:p>
          <a:p>
            <a:r>
              <a:rPr lang="en-US" sz="1600" dirty="0">
                <a:sym typeface="Wingdings" panose="05000000000000000000" pitchFamily="2" charset="2"/>
              </a:rPr>
              <a:t> Avoid inputs from unknown regions</a:t>
            </a:r>
            <a:endParaRPr lang="en-US" sz="16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40E23B0-03AB-4099-9E2A-392A0305EB5E}"/>
              </a:ext>
            </a:extLst>
          </p:cNvPr>
          <p:cNvSpPr txBox="1"/>
          <p:nvPr/>
        </p:nvSpPr>
        <p:spPr>
          <a:xfrm>
            <a:off x="8549973" y="4346868"/>
            <a:ext cx="2839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May transform outputs</a:t>
            </a:r>
          </a:p>
          <a:p>
            <a:r>
              <a:rPr lang="en-US" sz="1600" dirty="0">
                <a:sym typeface="Wingdings" panose="05000000000000000000" pitchFamily="2" charset="2"/>
              </a:rPr>
              <a:t> Replace unsafe ML outputs with safe outputs</a:t>
            </a:r>
            <a:endParaRPr lang="en-US" sz="1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E5350D-AF72-1C5D-D6BE-C612B774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/>
      <p:bldP spid="35" grpId="0" animBg="1"/>
      <p:bldP spid="41" grpId="0"/>
      <p:bldP spid="53" grpId="0"/>
      <p:bldP spid="54" grpId="0"/>
      <p:bldP spid="60" grpId="0"/>
      <p:bldP spid="61" grpId="0"/>
      <p:bldP spid="6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24476-B79B-41C5-B5BF-3C7F572D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Safety box for the smart toaster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945AB-ADB1-42BF-B7D6-2410FE26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4444" cy="4351338"/>
          </a:xfrm>
        </p:spPr>
        <p:txBody>
          <a:bodyPr>
            <a:normAutofit/>
          </a:bodyPr>
          <a:lstStyle/>
          <a:p>
            <a:r>
              <a:rPr lang="en-US" sz="1600"/>
              <a:t>Software solution:</a:t>
            </a:r>
          </a:p>
          <a:p>
            <a:pPr lvl="1"/>
            <a:r>
              <a:rPr lang="en-US" sz="1400"/>
              <a:t>Post-process output and ensure a maximum toasting time</a:t>
            </a:r>
          </a:p>
          <a:p>
            <a:pPr lvl="1"/>
            <a:endParaRPr lang="en-US" sz="1400"/>
          </a:p>
          <a:p>
            <a:r>
              <a:rPr lang="en-US" sz="1600"/>
              <a:t>Hardware solution:</a:t>
            </a:r>
          </a:p>
          <a:p>
            <a:pPr lvl="1"/>
            <a:r>
              <a:rPr lang="en-US" sz="1400"/>
              <a:t>Install a thermal fuse</a:t>
            </a:r>
          </a:p>
          <a:p>
            <a:pPr lvl="1"/>
            <a:endParaRPr lang="en-US" sz="1400"/>
          </a:p>
          <a:p>
            <a:r>
              <a:rPr lang="en-US" sz="1600"/>
              <a:t>HW/SW solution</a:t>
            </a:r>
          </a:p>
          <a:p>
            <a:pPr lvl="1"/>
            <a:r>
              <a:rPr lang="en-US" sz="1400"/>
              <a:t>Install a temperatur sensor</a:t>
            </a:r>
          </a:p>
          <a:p>
            <a:pPr lvl="1"/>
            <a:r>
              <a:rPr lang="en-US" sz="1400"/>
              <a:t>Software initiates shutdown if temperature too high</a:t>
            </a:r>
          </a:p>
        </p:txBody>
      </p:sp>
      <p:pic>
        <p:nvPicPr>
          <p:cNvPr id="4" name="Picture 2" descr="Smart Toaster">
            <a:extLst>
              <a:ext uri="{FF2B5EF4-FFF2-40B4-BE49-F238E27FC236}">
                <a16:creationId xmlns:a16="http://schemas.microsoft.com/office/drawing/2014/main" id="{B421E770-A01F-4A3B-81E8-EADB5DCEF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572" y="1728211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13A07F-9863-5669-2021-751CA9E2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17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14929-9BD6-45D8-9477-696D06BA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vs system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214238-6526-4F28-8BB0-6B72C225F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Similar to safety, many other qualities should be discussed at model and system level</a:t>
            </a:r>
          </a:p>
          <a:p>
            <a:pPr lvl="1"/>
            <a:r>
              <a:rPr lang="en-US" sz="1400" dirty="0"/>
              <a:t>Security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Privacy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Transparency and accountability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Maintainability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Scalability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Energy consumption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Impact on system goals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A72BD-9FDA-6826-FE8C-9541689F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5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B3106-52DF-4605-AEB5-6F15B99D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 about systems!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77AD06-B66C-465C-88E3-73A60407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Holistic approach</a:t>
            </a:r>
          </a:p>
          <a:p>
            <a:pPr lvl="1"/>
            <a:r>
              <a:rPr lang="en-US" sz="1400" dirty="0"/>
              <a:t>Look at the big picture</a:t>
            </a:r>
          </a:p>
          <a:p>
            <a:pPr lvl="1"/>
            <a:r>
              <a:rPr lang="en-US" sz="1400" dirty="0"/>
              <a:t>Involve all stakeholders</a:t>
            </a:r>
          </a:p>
          <a:p>
            <a:endParaRPr lang="en-US" sz="1600" dirty="0"/>
          </a:p>
          <a:p>
            <a:r>
              <a:rPr lang="en-US" sz="1600" dirty="0"/>
              <a:t>Consider relationships and interactions between components and environment</a:t>
            </a:r>
          </a:p>
          <a:p>
            <a:pPr lvl="1"/>
            <a:r>
              <a:rPr lang="en-US" sz="1400" dirty="0"/>
              <a:t>Everything is interconnected</a:t>
            </a:r>
          </a:p>
          <a:p>
            <a:pPr lvl="1"/>
            <a:r>
              <a:rPr lang="en-US" sz="1400" dirty="0"/>
              <a:t>Combining parts creates something new with emergent behavior</a:t>
            </a:r>
          </a:p>
          <a:p>
            <a:pPr lvl="1"/>
            <a:r>
              <a:rPr lang="en-US" sz="1400" dirty="0"/>
              <a:t>Developers must understand the dynamics, be aware of feedback loops and the effect of actions</a:t>
            </a:r>
          </a:p>
          <a:p>
            <a:pPr lvl="1"/>
            <a:endParaRPr lang="en-US" sz="1400" dirty="0"/>
          </a:p>
          <a:p>
            <a:r>
              <a:rPr lang="en-US" sz="1600" dirty="0"/>
              <a:t>Understand how humans interact with the system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8CBB6C-E905-AACF-B881-5E92F683E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96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C2B5C-B70B-40CB-B181-BC435F07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System-level challenges for ML-enabled systems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95A70-D5F9-4F57-9FF0-90D5D5B6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Getting (and updating) data and concept drift</a:t>
            </a:r>
          </a:p>
          <a:p>
            <a:r>
              <a:rPr lang="en-US" sz="1600" dirty="0"/>
              <a:t>Handling massive amounts of data</a:t>
            </a:r>
          </a:p>
          <a:p>
            <a:r>
              <a:rPr lang="en-US" sz="1600" dirty="0"/>
              <a:t>Interactions with the real world and feedback loops</a:t>
            </a:r>
          </a:p>
          <a:p>
            <a:r>
              <a:rPr lang="en-US" sz="1600" dirty="0"/>
              <a:t>Lack of modularity of AI components</a:t>
            </a:r>
          </a:p>
          <a:p>
            <a:r>
              <a:rPr lang="en-US" sz="1600" dirty="0"/>
              <a:t>Lack of specifications</a:t>
            </a:r>
          </a:p>
          <a:p>
            <a:r>
              <a:rPr lang="en-US" sz="1600" dirty="0"/>
              <a:t>Deployment and maintenance</a:t>
            </a:r>
          </a:p>
          <a:p>
            <a:r>
              <a:rPr lang="en-US" sz="1600" dirty="0"/>
              <a:t>Versioning, debugging, and incremental improvements</a:t>
            </a:r>
          </a:p>
          <a:p>
            <a:r>
              <a:rPr lang="en-US" sz="1600" dirty="0"/>
              <a:t>Keeping training and operation costs manageable</a:t>
            </a:r>
          </a:p>
          <a:p>
            <a:r>
              <a:rPr lang="en-US" sz="1600" dirty="0"/>
              <a:t>Interdisciplinary teams</a:t>
            </a:r>
          </a:p>
          <a:p>
            <a:r>
              <a:rPr lang="en-US" sz="1600" dirty="0"/>
              <a:t>Balancing system and model goals</a:t>
            </a:r>
          </a:p>
          <a:p>
            <a:r>
              <a:rPr lang="en-US" sz="1600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377241-7F1E-4E7E-7289-1A42193C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76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Human-AI interaction</a:t>
            </a:r>
            <a:endParaRPr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7272C78-DDE3-2F81-4DB2-6910814F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70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9CF5E3-95E6-49AB-B583-BA0631C9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Predictions influence the world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662F44-DE95-4CDB-A757-2DBB5D4B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/>
              <a:t>Product or music recommendations</a:t>
            </a:r>
          </a:p>
          <a:p>
            <a:r>
              <a:rPr lang="en-US" sz="1600"/>
              <a:t>Feed curation in social media and news</a:t>
            </a:r>
          </a:p>
          <a:p>
            <a:r>
              <a:rPr lang="en-US" sz="1600"/>
              <a:t>Image search engines</a:t>
            </a:r>
          </a:p>
          <a:p>
            <a:r>
              <a:rPr lang="en-US" sz="1600"/>
              <a:t>…</a:t>
            </a:r>
          </a:p>
          <a:p>
            <a:r>
              <a:rPr lang="en-US" sz="1600"/>
              <a:t>…</a:t>
            </a:r>
          </a:p>
          <a:p>
            <a:r>
              <a:rPr lang="en-US" sz="1600"/>
              <a:t>Smart homes</a:t>
            </a:r>
          </a:p>
          <a:p>
            <a:r>
              <a:rPr lang="en-US" sz="1600"/>
              <a:t>…</a:t>
            </a:r>
          </a:p>
          <a:p>
            <a:r>
              <a:rPr lang="en-US" sz="1600"/>
              <a:t>…</a:t>
            </a:r>
          </a:p>
          <a:p>
            <a:r>
              <a:rPr lang="en-US" sz="1600"/>
              <a:t>Self-driving cars</a:t>
            </a:r>
          </a:p>
          <a:p>
            <a:r>
              <a:rPr lang="en-US" sz="1600"/>
              <a:t>Robotic workers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6C7251C-39B0-4020-B869-C6D716A70515}"/>
              </a:ext>
            </a:extLst>
          </p:cNvPr>
          <p:cNvSpPr/>
          <p:nvPr/>
        </p:nvSpPr>
        <p:spPr bwMode="auto">
          <a:xfrm>
            <a:off x="6845310" y="1850287"/>
            <a:ext cx="2532530" cy="6544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Today!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6F52EDD-A3F6-4387-913E-4F0359B4C321}"/>
              </a:ext>
            </a:extLst>
          </p:cNvPr>
          <p:cNvSpPr/>
          <p:nvPr/>
        </p:nvSpPr>
        <p:spPr bwMode="auto">
          <a:xfrm>
            <a:off x="6845310" y="3233891"/>
            <a:ext cx="2532530" cy="6544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Today?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1F9A47-7615-4432-972C-772D6C12FB04}"/>
              </a:ext>
            </a:extLst>
          </p:cNvPr>
          <p:cNvSpPr/>
          <p:nvPr/>
        </p:nvSpPr>
        <p:spPr bwMode="auto">
          <a:xfrm>
            <a:off x="6845310" y="4618993"/>
            <a:ext cx="2532530" cy="6544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Tomorrow?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BC6DBB-B428-8141-BE61-24B3C2E9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8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646BE-F664-44CA-9829-90E5B974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as a small feature in a system</a:t>
            </a:r>
          </a:p>
        </p:txBody>
      </p:sp>
      <p:pic>
        <p:nvPicPr>
          <p:cNvPr id="1026" name="Picture 2" descr="https://digitalasset.intuit.com/IMAGE/A4eZClPiT/GEN12325-audit-risk-meter.png">
            <a:extLst>
              <a:ext uri="{FF2B5EF4-FFF2-40B4-BE49-F238E27FC236}">
                <a16:creationId xmlns:a16="http://schemas.microsoft.com/office/drawing/2014/main" id="{726BA7EF-AD27-4081-AC69-D609156A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1714518"/>
            <a:ext cx="55721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C101488-0B6A-4F63-8CAC-FD605347D226}"/>
              </a:ext>
            </a:extLst>
          </p:cNvPr>
          <p:cNvSpPr/>
          <p:nvPr/>
        </p:nvSpPr>
        <p:spPr>
          <a:xfrm>
            <a:off x="3251946" y="3769789"/>
            <a:ext cx="56881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https://ttlc.intuit.com/community/choosing-a-product/help/about-the-audit-risk-meter/00/25924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416CEF4-0373-412B-963A-9A17FD263DD9}"/>
              </a:ext>
            </a:extLst>
          </p:cNvPr>
          <p:cNvSpPr/>
          <p:nvPr/>
        </p:nvSpPr>
        <p:spPr>
          <a:xfrm>
            <a:off x="3370220" y="4770436"/>
            <a:ext cx="55941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Augments a working system with an additional optional feature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D414CC-B09E-60D3-56B0-5AA1714C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54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06060-5A93-41AE-B5C0-A43C34D5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outputs and user interactions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FA2C1-6EDA-4537-9D8A-46282FB37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Design considerations</a:t>
            </a:r>
          </a:p>
          <a:p>
            <a:pPr lvl="1"/>
            <a:r>
              <a:rPr lang="en-US" sz="1400" dirty="0"/>
              <a:t>How much information should be revealed?</a:t>
            </a:r>
          </a:p>
          <a:p>
            <a:pPr lvl="2"/>
            <a:r>
              <a:rPr lang="en-US" sz="1200" dirty="0"/>
              <a:t>Suggestion with reason and likely consequence (do X because Y to achieve Z with a certain probability)</a:t>
            </a:r>
          </a:p>
          <a:p>
            <a:pPr lvl="2"/>
            <a:r>
              <a:rPr lang="en-US" sz="1200" dirty="0"/>
              <a:t>Suggestion with reason (do X because Y)</a:t>
            </a:r>
          </a:p>
          <a:p>
            <a:pPr lvl="2"/>
            <a:r>
              <a:rPr lang="en-US" sz="1200" dirty="0"/>
              <a:t>Suggestion (do X)</a:t>
            </a:r>
          </a:p>
          <a:p>
            <a:pPr lvl="2"/>
            <a:r>
              <a:rPr lang="en-US" sz="1200" dirty="0"/>
              <a:t>Automatically take action</a:t>
            </a:r>
          </a:p>
          <a:p>
            <a:pPr lvl="1"/>
            <a:r>
              <a:rPr lang="en-US" sz="1400" dirty="0"/>
              <a:t>How to influence the user towards the system‘s goal?</a:t>
            </a:r>
          </a:p>
          <a:p>
            <a:pPr lvl="1"/>
            <a:r>
              <a:rPr lang="en-US" sz="1400" dirty="0"/>
              <a:t>How to minimize the consequences of flawed predictions?</a:t>
            </a:r>
          </a:p>
          <a:p>
            <a:pPr lvl="1"/>
            <a:r>
              <a:rPr lang="en-US" sz="1400" dirty="0"/>
              <a:t>How to collect data to continue to learn from users and mistakes?</a:t>
            </a:r>
          </a:p>
          <a:p>
            <a:endParaRPr lang="en-US" sz="1600" dirty="0"/>
          </a:p>
          <a:p>
            <a:r>
              <a:rPr lang="en-US" sz="1600" dirty="0"/>
              <a:t>Requires balancing of (at least!) three system-level outcomes:</a:t>
            </a:r>
          </a:p>
          <a:p>
            <a:pPr lvl="1"/>
            <a:r>
              <a:rPr lang="en-US" sz="1400" dirty="0"/>
              <a:t>Achieving objectives</a:t>
            </a:r>
          </a:p>
          <a:p>
            <a:pPr lvl="1"/>
            <a:r>
              <a:rPr lang="en-US" sz="1400" dirty="0"/>
              <a:t>Protection from mistakes</a:t>
            </a:r>
          </a:p>
          <a:p>
            <a:pPr lvl="1"/>
            <a:r>
              <a:rPr lang="en-US" sz="1400" dirty="0"/>
              <a:t>Collecting data for training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9A7354-CAF3-A8F2-F998-7B45E98F3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96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DE6C8-9442-4ACB-8DEC-36467122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result presentations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C329F8-37BE-4BB2-B7ED-A34DEB0B1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Automation</a:t>
            </a:r>
          </a:p>
          <a:p>
            <a:pPr lvl="1"/>
            <a:r>
              <a:rPr lang="en-US" sz="1400" dirty="0"/>
              <a:t>Take action on user‘s behalf</a:t>
            </a:r>
          </a:p>
          <a:p>
            <a:pPr lvl="1"/>
            <a:endParaRPr lang="en-US" sz="1400" dirty="0"/>
          </a:p>
          <a:p>
            <a:r>
              <a:rPr lang="en-US" sz="1600" dirty="0"/>
              <a:t>Prompt</a:t>
            </a:r>
          </a:p>
          <a:p>
            <a:pPr lvl="1"/>
            <a:r>
              <a:rPr lang="en-US" sz="1400" dirty="0"/>
              <a:t>Ask the user if an action should be taken</a:t>
            </a:r>
          </a:p>
          <a:p>
            <a:pPr lvl="1"/>
            <a:endParaRPr lang="en-US" sz="1400" dirty="0"/>
          </a:p>
          <a:p>
            <a:r>
              <a:rPr lang="en-US" sz="1600" dirty="0"/>
              <a:t>Organize</a:t>
            </a:r>
          </a:p>
          <a:p>
            <a:pPr lvl="1"/>
            <a:r>
              <a:rPr lang="en-US" sz="1400" dirty="0"/>
              <a:t>Display a set of items in an order</a:t>
            </a:r>
          </a:p>
          <a:p>
            <a:pPr lvl="1"/>
            <a:endParaRPr lang="en-US" sz="1400" dirty="0"/>
          </a:p>
          <a:p>
            <a:r>
              <a:rPr lang="en-US" sz="1600" dirty="0"/>
              <a:t>Annotate</a:t>
            </a:r>
          </a:p>
          <a:p>
            <a:pPr lvl="1"/>
            <a:r>
              <a:rPr lang="en-US" sz="1400" dirty="0"/>
              <a:t>Add information to a display</a:t>
            </a:r>
          </a:p>
          <a:p>
            <a:pPr lvl="1"/>
            <a:endParaRPr lang="en-US" sz="1400" dirty="0"/>
          </a:p>
          <a:p>
            <a:r>
              <a:rPr lang="en-US" sz="1600" dirty="0"/>
              <a:t>Hybrids of these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46197-C612-3576-B211-795B7729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2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32445-C78F-4898-A933-3D811B5E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Exercise: Self-driving car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1F14FE-112F-4E96-B529-1322EB10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What should the system achieve?</a:t>
            </a:r>
          </a:p>
          <a:p>
            <a:r>
              <a:rPr lang="en-US" sz="1600" dirty="0"/>
              <a:t>What are trade-offs?</a:t>
            </a:r>
          </a:p>
          <a:p>
            <a:pPr lvl="1"/>
            <a:r>
              <a:rPr lang="en-US" sz="1400" dirty="0"/>
              <a:t>Objectives?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Protection from mistakes?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Collecting data?</a:t>
            </a:r>
          </a:p>
        </p:txBody>
      </p:sp>
      <p:pic>
        <p:nvPicPr>
          <p:cNvPr id="4" name="Picture 2" descr="This Is What Tesla's Autopilot Sees On The Road - YouTube">
            <a:extLst>
              <a:ext uri="{FF2B5EF4-FFF2-40B4-BE49-F238E27FC236}">
                <a16:creationId xmlns:a16="http://schemas.microsoft.com/office/drawing/2014/main" id="{8AB3D57A-B6A3-44BC-B287-8D1CF1898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36" y="1844896"/>
            <a:ext cx="5386792" cy="303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BE0C23F-0BF7-4A22-875F-E686E4284E60}"/>
              </a:ext>
            </a:extLst>
          </p:cNvPr>
          <p:cNvSpPr/>
          <p:nvPr/>
        </p:nvSpPr>
        <p:spPr>
          <a:xfrm>
            <a:off x="5822576" y="4860552"/>
            <a:ext cx="29466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https://www.youtube.com/watch?v=fKXztwtXaGo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9CCCC4-4B5D-FD89-69B9-93653AD5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90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Operating production ML systems</a:t>
            </a:r>
            <a:endParaRPr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8805FD9-EEF6-2750-597B-C659ECF4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7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BD125A-ECC7-4A00-9202-0F9E0384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change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BCDA5A-9669-4E44-9591-82B6626D4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Newer, better models are released</a:t>
            </a:r>
          </a:p>
          <a:p>
            <a:pPr lvl="1"/>
            <a:r>
              <a:rPr lang="en-US" sz="1400" dirty="0"/>
              <a:t>Better model architectures</a:t>
            </a:r>
          </a:p>
          <a:p>
            <a:pPr lvl="1"/>
            <a:r>
              <a:rPr lang="en-US" sz="1400" dirty="0"/>
              <a:t>More training data</a:t>
            </a:r>
          </a:p>
          <a:p>
            <a:pPr lvl="1"/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Goal and scope change</a:t>
            </a:r>
          </a:p>
          <a:p>
            <a:pPr lvl="1"/>
            <a:r>
              <a:rPr lang="en-US" sz="1400" dirty="0"/>
              <a:t>Support for new use cases</a:t>
            </a:r>
          </a:p>
          <a:p>
            <a:pPr lvl="1"/>
            <a:endParaRPr lang="en-US" sz="1400" dirty="0"/>
          </a:p>
          <a:p>
            <a:r>
              <a:rPr lang="en-US" sz="1600" dirty="0"/>
              <a:t>Model re-training due to drift</a:t>
            </a:r>
          </a:p>
          <a:p>
            <a:pPr lvl="1"/>
            <a:r>
              <a:rPr lang="en-US" sz="1400" dirty="0"/>
              <a:t>Changes in the environment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 Should be supported by online experimentation!</a:t>
            </a:r>
            <a:endParaRPr lang="en-US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42269F7-7AEB-462B-AB38-FEE48AA6E029}"/>
              </a:ext>
            </a:extLst>
          </p:cNvPr>
          <p:cNvSpPr/>
          <p:nvPr/>
        </p:nvSpPr>
        <p:spPr>
          <a:xfrm>
            <a:off x="7130644" y="874455"/>
            <a:ext cx="44834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</a:rPr>
              <a:t>Paper‘s published in 2021:</a:t>
            </a:r>
          </a:p>
          <a:p>
            <a:r>
              <a:rPr lang="en-US" sz="1600" dirty="0" err="1">
                <a:solidFill>
                  <a:srgbClr val="202124"/>
                </a:solidFill>
                <a:latin typeface="arial" panose="020B0604020202020204" pitchFamily="34" charset="0"/>
              </a:rPr>
              <a:t>NeuroIPS</a:t>
            </a:r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</a:rPr>
              <a:t>: 		2334</a:t>
            </a:r>
          </a:p>
          <a:p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</a:rPr>
              <a:t>AAAI: 			</a:t>
            </a:r>
            <a:r>
              <a:rPr lang="en-US" sz="1600" dirty="0"/>
              <a:t>1692</a:t>
            </a:r>
          </a:p>
          <a:p>
            <a:r>
              <a:rPr lang="en-US" sz="1600" dirty="0"/>
              <a:t>ICLR: 			  860</a:t>
            </a:r>
          </a:p>
          <a:p>
            <a:r>
              <a:rPr lang="en-US" sz="1600" dirty="0"/>
              <a:t>ICML: 			1184</a:t>
            </a:r>
          </a:p>
          <a:p>
            <a:r>
              <a:rPr lang="en-US" sz="1600" dirty="0"/>
              <a:t>CVPR: 			1661</a:t>
            </a:r>
          </a:p>
          <a:p>
            <a:r>
              <a:rPr lang="en-US" sz="1600" dirty="0"/>
              <a:t>ACL: 			1167</a:t>
            </a:r>
          </a:p>
          <a:p>
            <a:r>
              <a:rPr lang="en-US" sz="1600" dirty="0"/>
              <a:t>ICASSP: 			1734</a:t>
            </a:r>
          </a:p>
          <a:p>
            <a:r>
              <a:rPr lang="en-US" sz="1600" dirty="0"/>
              <a:t>INTERSPEECH: 	</a:t>
            </a:r>
            <a:r>
              <a:rPr lang="en-US" sz="1600"/>
              <a:t>  	  963</a:t>
            </a:r>
            <a:endParaRPr lang="en-US" sz="1600" dirty="0"/>
          </a:p>
          <a:p>
            <a:r>
              <a:rPr lang="en-US" sz="1600" b="1" dirty="0">
                <a:sym typeface="Wingdings" panose="05000000000000000000" pitchFamily="2" charset="2"/>
              </a:rPr>
              <a:t> 11595 paper‘s at these venues in *one year*!</a:t>
            </a:r>
            <a:endParaRPr lang="en-US" sz="1600" b="1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7FBA51-A6C4-11DA-DFA2-EE9BCCA0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08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29A8E-6A56-4EFD-9D66-628647AB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Speech recognition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A7693D-0359-4AD5-A7AD-295EB23E5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New speech-to-text models</a:t>
            </a:r>
          </a:p>
          <a:p>
            <a:endParaRPr lang="en-US" sz="1600" dirty="0"/>
          </a:p>
          <a:p>
            <a:r>
              <a:rPr lang="en-US" sz="1600" dirty="0"/>
              <a:t>New words in language</a:t>
            </a:r>
          </a:p>
          <a:p>
            <a:pPr lvl="1"/>
            <a:r>
              <a:rPr lang="en-US" sz="1400" dirty="0"/>
              <a:t>Social developments</a:t>
            </a:r>
          </a:p>
          <a:p>
            <a:pPr lvl="1"/>
            <a:r>
              <a:rPr lang="en-US" sz="1400" dirty="0"/>
              <a:t>New concepts or products</a:t>
            </a:r>
          </a:p>
          <a:p>
            <a:pPr lvl="1"/>
            <a:r>
              <a:rPr lang="en-US" sz="1400" dirty="0"/>
              <a:t>Slang</a:t>
            </a:r>
          </a:p>
          <a:p>
            <a:endParaRPr lang="en-US" sz="1600" dirty="0"/>
          </a:p>
          <a:p>
            <a:r>
              <a:rPr lang="en-US" sz="1600" dirty="0"/>
              <a:t>Support for new domains</a:t>
            </a:r>
          </a:p>
          <a:p>
            <a:pPr lvl="1"/>
            <a:r>
              <a:rPr lang="en-US" sz="1400" dirty="0"/>
              <a:t>E.g., new research domains</a:t>
            </a:r>
          </a:p>
          <a:p>
            <a:pPr lvl="1"/>
            <a:r>
              <a:rPr lang="en-US" sz="1400" dirty="0"/>
              <a:t>New languages</a:t>
            </a:r>
          </a:p>
          <a:p>
            <a:pPr lvl="1"/>
            <a:r>
              <a:rPr lang="en-US" sz="1400" dirty="0"/>
              <a:t>Regional dialects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Observe how each change affects the system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892830D-4E74-40EA-8EC3-47AE5C62DD40}"/>
              </a:ext>
            </a:extLst>
          </p:cNvPr>
          <p:cNvSpPr/>
          <p:nvPr/>
        </p:nvSpPr>
        <p:spPr bwMode="auto">
          <a:xfrm>
            <a:off x="6073590" y="1922930"/>
            <a:ext cx="5154710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User Interface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64DB7E2-E9D9-49F1-9C6D-9364E561B72E}"/>
              </a:ext>
            </a:extLst>
          </p:cNvPr>
          <p:cNvSpPr/>
          <p:nvPr/>
        </p:nvSpPr>
        <p:spPr bwMode="auto">
          <a:xfrm>
            <a:off x="6073590" y="2743199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User Accounts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1A73BC6-76A1-4274-98CC-B1F6D37225F4}"/>
              </a:ext>
            </a:extLst>
          </p:cNvPr>
          <p:cNvSpPr/>
          <p:nvPr/>
        </p:nvSpPr>
        <p:spPr bwMode="auto">
          <a:xfrm>
            <a:off x="7158319" y="2743200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Audio Upload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B5F8F85-9B71-46BD-8754-8E6C0CD06E4D}"/>
              </a:ext>
            </a:extLst>
          </p:cNvPr>
          <p:cNvSpPr/>
          <p:nvPr/>
        </p:nvSpPr>
        <p:spPr bwMode="auto">
          <a:xfrm>
            <a:off x="8243048" y="2743198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Payment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F67E2C6-6EDC-456E-AABA-A922B46F51D2}"/>
              </a:ext>
            </a:extLst>
          </p:cNvPr>
          <p:cNvSpPr/>
          <p:nvPr/>
        </p:nvSpPr>
        <p:spPr bwMode="auto">
          <a:xfrm>
            <a:off x="6084795" y="3549769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Database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FA172D-633F-45F3-8A32-809CFAF836B3}"/>
              </a:ext>
            </a:extLst>
          </p:cNvPr>
          <p:cNvSpPr/>
          <p:nvPr/>
        </p:nvSpPr>
        <p:spPr bwMode="auto">
          <a:xfrm>
            <a:off x="7133665" y="3549768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Cloud Processing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D74DC50-D4C0-475A-A25C-D218CDD6148F}"/>
              </a:ext>
            </a:extLst>
          </p:cNvPr>
          <p:cNvSpPr/>
          <p:nvPr/>
        </p:nvSpPr>
        <p:spPr bwMode="auto">
          <a:xfrm>
            <a:off x="8895229" y="3549767"/>
            <a:ext cx="1095937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Logging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BF14C-8B3B-46F5-A3F7-0587428DF1E4}"/>
              </a:ext>
            </a:extLst>
          </p:cNvPr>
          <p:cNvSpPr/>
          <p:nvPr/>
        </p:nvSpPr>
        <p:spPr bwMode="auto">
          <a:xfrm>
            <a:off x="10058401" y="3549766"/>
            <a:ext cx="116989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Monitoring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B04C91F-09DE-4D97-A6B7-5CD28F776B8D}"/>
              </a:ext>
            </a:extLst>
          </p:cNvPr>
          <p:cNvSpPr/>
          <p:nvPr/>
        </p:nvSpPr>
        <p:spPr bwMode="auto">
          <a:xfrm>
            <a:off x="5952566" y="1519518"/>
            <a:ext cx="5392271" cy="2958353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/>
              <a:t>System: transcrAIbe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086B793-8ED1-406E-8ABC-6856A67C0667}"/>
              </a:ext>
            </a:extLst>
          </p:cNvPr>
          <p:cNvSpPr/>
          <p:nvPr/>
        </p:nvSpPr>
        <p:spPr bwMode="auto">
          <a:xfrm>
            <a:off x="9325545" y="2743200"/>
            <a:ext cx="1902755" cy="7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Speech Recognition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3E727B1-A502-ED5D-64DD-28164B81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1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FB4B4-A8A9-46D2-8883-BA26A4DD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 in production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DE1590-0A45-4597-9157-8A57D6A5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Design systems for telemetry</a:t>
            </a:r>
          </a:p>
          <a:p>
            <a:r>
              <a:rPr lang="en-US" sz="1600" dirty="0"/>
              <a:t>Example</a:t>
            </a:r>
          </a:p>
          <a:p>
            <a:pPr lvl="1"/>
            <a:r>
              <a:rPr lang="en-US" sz="1400" dirty="0"/>
              <a:t>Request active feedback on wrong predictions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914C640-8D0F-4912-8F18-B51749D603F7}"/>
              </a:ext>
            </a:extLst>
          </p:cNvPr>
          <p:cNvSpPr/>
          <p:nvPr/>
        </p:nvSpPr>
        <p:spPr>
          <a:xfrm>
            <a:off x="5449183" y="5674518"/>
            <a:ext cx="3930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bg1">
                    <a:lumMod val="85000"/>
                  </a:schemeClr>
                </a:solidFill>
              </a:rPr>
              <a:t>https://safebrowsing.google.com/safebrowsing/report_error/?hl=en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A37B6E-8FA3-4F39-B384-FC4022EA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08" y="2396285"/>
            <a:ext cx="3600635" cy="327676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24B4C8-9948-ED5B-BF50-01BF1E1B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34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60897-66B2-46A7-95B4-D345E82A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data improves the system!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CB973E-DDC0-404B-8AD0-1685AB80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36" y="1385015"/>
            <a:ext cx="8552330" cy="533773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F85F911-B891-4457-A487-6CED1ED6F06D}"/>
              </a:ext>
            </a:extLst>
          </p:cNvPr>
          <p:cNvSpPr txBox="1"/>
          <p:nvPr/>
        </p:nvSpPr>
        <p:spPr>
          <a:xfrm>
            <a:off x="7992122" y="3126194"/>
            <a:ext cx="32349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Fewer visits to unsafe pages!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Decreased false positive rate?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Improved filtering during search?</a:t>
            </a:r>
            <a:endParaRPr lang="en-US" sz="1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3951A0-FD5C-7B53-3303-FA0DE989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22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F04F3-88F6-4219-A2CE-5E5A21C0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„Pipeline thinking“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8D5C2419-8210-452E-9C0D-A0C09C66B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975" y="316941"/>
            <a:ext cx="5376231" cy="1397072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E4E18CD2-A867-4A62-96EA-85E0C5855FB6}"/>
              </a:ext>
            </a:extLst>
          </p:cNvPr>
          <p:cNvSpPr/>
          <p:nvPr/>
        </p:nvSpPr>
        <p:spPr bwMode="auto">
          <a:xfrm>
            <a:off x="1052769" y="2231200"/>
            <a:ext cx="2541494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End-User Interface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9F365D7-4E31-48E5-88FF-3144C15CE442}"/>
              </a:ext>
            </a:extLst>
          </p:cNvPr>
          <p:cNvSpPr/>
          <p:nvPr/>
        </p:nvSpPr>
        <p:spPr bwMode="auto">
          <a:xfrm>
            <a:off x="1022520" y="3391977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User Accounts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9555988-D31A-41E1-A7B1-88C3C55A5FA0}"/>
              </a:ext>
            </a:extLst>
          </p:cNvPr>
          <p:cNvSpPr/>
          <p:nvPr/>
        </p:nvSpPr>
        <p:spPr bwMode="auto">
          <a:xfrm>
            <a:off x="2107249" y="3391978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Audio Upload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A38A9E3-B7CA-4912-BBFD-76E9A6847E34}"/>
              </a:ext>
            </a:extLst>
          </p:cNvPr>
          <p:cNvSpPr/>
          <p:nvPr/>
        </p:nvSpPr>
        <p:spPr bwMode="auto">
          <a:xfrm>
            <a:off x="1030370" y="4539389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Payment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CCE21F1-57B9-49C2-B1BD-A30A909EBF78}"/>
              </a:ext>
            </a:extLst>
          </p:cNvPr>
          <p:cNvSpPr/>
          <p:nvPr/>
        </p:nvSpPr>
        <p:spPr bwMode="auto">
          <a:xfrm>
            <a:off x="1025888" y="5686802"/>
            <a:ext cx="1820002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Database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E51E7B7-24EA-4A21-84C0-B0D12D6B21DD}"/>
              </a:ext>
            </a:extLst>
          </p:cNvPr>
          <p:cNvSpPr/>
          <p:nvPr/>
        </p:nvSpPr>
        <p:spPr bwMode="auto">
          <a:xfrm>
            <a:off x="3016450" y="5686456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Cloud Processing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1D1C859-D83B-49B2-BDB2-365E9A6E5EEC}"/>
              </a:ext>
            </a:extLst>
          </p:cNvPr>
          <p:cNvSpPr/>
          <p:nvPr/>
        </p:nvSpPr>
        <p:spPr bwMode="auto">
          <a:xfrm>
            <a:off x="4881339" y="5686800"/>
            <a:ext cx="1079624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Logging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C71A4AF1-55D4-4301-A9E2-99B7D22D5D71}"/>
              </a:ext>
            </a:extLst>
          </p:cNvPr>
          <p:cNvSpPr/>
          <p:nvPr/>
        </p:nvSpPr>
        <p:spPr bwMode="auto">
          <a:xfrm>
            <a:off x="6096001" y="5686802"/>
            <a:ext cx="1122260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Monitoring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5B3423F-1977-46C1-8981-0689930F7250}"/>
              </a:ext>
            </a:extLst>
          </p:cNvPr>
          <p:cNvSpPr/>
          <p:nvPr/>
        </p:nvSpPr>
        <p:spPr bwMode="auto">
          <a:xfrm>
            <a:off x="4986044" y="3387360"/>
            <a:ext cx="2232217" cy="7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Model Inference:</a:t>
            </a:r>
          </a:p>
          <a:p>
            <a:pPr algn="ctr"/>
            <a:r>
              <a:rPr lang="en-US" sz="1600"/>
              <a:t>Speech Recognition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992D58D3-842A-429F-8404-A9619FBDEC64}"/>
              </a:ext>
            </a:extLst>
          </p:cNvPr>
          <p:cNvSpPr/>
          <p:nvPr/>
        </p:nvSpPr>
        <p:spPr bwMode="auto">
          <a:xfrm>
            <a:off x="4285683" y="2231199"/>
            <a:ext cx="2932578" cy="7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Internal Data Labeling Interface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35C5F03-BA52-4F28-8A47-2CFF78A14D10}"/>
              </a:ext>
            </a:extLst>
          </p:cNvPr>
          <p:cNvSpPr/>
          <p:nvPr/>
        </p:nvSpPr>
        <p:spPr bwMode="auto">
          <a:xfrm>
            <a:off x="4881339" y="4534814"/>
            <a:ext cx="1083424" cy="7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ML Pipeline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7BF733E-22A4-4756-B0FA-A09C0960B39D}"/>
              </a:ext>
            </a:extLst>
          </p:cNvPr>
          <p:cNvSpPr/>
          <p:nvPr/>
        </p:nvSpPr>
        <p:spPr bwMode="auto">
          <a:xfrm>
            <a:off x="6138636" y="4539075"/>
            <a:ext cx="1084105" cy="7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Model Monitoring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388C296F-DE50-4F9F-8098-2E0E7104A7C5}"/>
              </a:ext>
            </a:extLst>
          </p:cNvPr>
          <p:cNvSpPr/>
          <p:nvPr/>
        </p:nvSpPr>
        <p:spPr bwMode="auto">
          <a:xfrm>
            <a:off x="3453880" y="3385294"/>
            <a:ext cx="981635" cy="7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Feature Server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60A5197-4953-439A-AAB0-8FCA29FC42B3}"/>
              </a:ext>
            </a:extLst>
          </p:cNvPr>
          <p:cNvSpPr/>
          <p:nvPr/>
        </p:nvSpPr>
        <p:spPr bwMode="auto">
          <a:xfrm>
            <a:off x="2786575" y="4539346"/>
            <a:ext cx="981634" cy="7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Training Data</a:t>
            </a:r>
          </a:p>
        </p:txBody>
      </p: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16C7947E-B27F-44B6-97F0-0487479B5F00}"/>
              </a:ext>
            </a:extLst>
          </p:cNvPr>
          <p:cNvCxnSpPr>
            <a:stCxn id="40" idx="2"/>
            <a:endCxn id="53" idx="0"/>
          </p:cNvCxnSpPr>
          <p:nvPr/>
        </p:nvCxnSpPr>
        <p:spPr bwMode="auto">
          <a:xfrm rot="16200000" flipH="1">
            <a:off x="2009452" y="3271405"/>
            <a:ext cx="1582005" cy="953876"/>
          </a:xfrm>
          <a:prstGeom prst="bentConnector3">
            <a:avLst>
              <a:gd name="adj1" fmla="val 7500"/>
            </a:avLst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DA15538A-F64D-4559-9F06-D13869F8D4B7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 bwMode="auto">
          <a:xfrm rot="5400000">
            <a:off x="3723679" y="2511053"/>
            <a:ext cx="1582006" cy="2474580"/>
          </a:xfrm>
          <a:prstGeom prst="bentConnector3">
            <a:avLst>
              <a:gd name="adj1" fmla="val 7500"/>
            </a:avLst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4957F42-EC28-4D21-B7C9-0DEB97345F4D}"/>
              </a:ext>
            </a:extLst>
          </p:cNvPr>
          <p:cNvCxnSpPr>
            <a:cxnSpLocks/>
            <a:stCxn id="50" idx="0"/>
          </p:cNvCxnSpPr>
          <p:nvPr/>
        </p:nvCxnSpPr>
        <p:spPr bwMode="auto">
          <a:xfrm flipV="1">
            <a:off x="5423051" y="4095560"/>
            <a:ext cx="128573" cy="439254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23C7E42-3F0F-40E1-89D9-E6ED91EBAA62}"/>
              </a:ext>
            </a:extLst>
          </p:cNvPr>
          <p:cNvCxnSpPr>
            <a:cxnSpLocks/>
            <a:stCxn id="51" idx="0"/>
            <a:endCxn id="48" idx="2"/>
          </p:cNvCxnSpPr>
          <p:nvPr/>
        </p:nvCxnSpPr>
        <p:spPr bwMode="auto">
          <a:xfrm flipH="1" flipV="1">
            <a:off x="6102153" y="4113501"/>
            <a:ext cx="578536" cy="425574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76AD7807-CA3C-4821-BF54-B1D9A18C5FA8}"/>
              </a:ext>
            </a:extLst>
          </p:cNvPr>
          <p:cNvCxnSpPr>
            <a:cxnSpLocks/>
            <a:stCxn id="48" idx="1"/>
            <a:endCxn id="52" idx="3"/>
          </p:cNvCxnSpPr>
          <p:nvPr/>
        </p:nvCxnSpPr>
        <p:spPr bwMode="auto">
          <a:xfrm flipH="1" flipV="1">
            <a:off x="4435515" y="3748365"/>
            <a:ext cx="550529" cy="2066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EDBFF64-0F7F-4589-8761-308ED2CC79D7}"/>
              </a:ext>
            </a:extLst>
          </p:cNvPr>
          <p:cNvCxnSpPr>
            <a:cxnSpLocks/>
            <a:stCxn id="50" idx="1"/>
            <a:endCxn id="53" idx="3"/>
          </p:cNvCxnSpPr>
          <p:nvPr/>
        </p:nvCxnSpPr>
        <p:spPr bwMode="auto">
          <a:xfrm flipH="1">
            <a:off x="3768209" y="4897885"/>
            <a:ext cx="1113130" cy="4532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A0DD48F8-6739-4A46-9CF7-44DCD2B7AC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64763" y="4651355"/>
            <a:ext cx="173873" cy="4261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E5468106-3DED-4480-AF57-68B6DDD2918C}"/>
              </a:ext>
            </a:extLst>
          </p:cNvPr>
          <p:cNvCxnSpPr>
            <a:cxnSpLocks/>
            <a:stCxn id="51" idx="2"/>
            <a:endCxn id="46" idx="0"/>
          </p:cNvCxnSpPr>
          <p:nvPr/>
        </p:nvCxnSpPr>
        <p:spPr bwMode="auto">
          <a:xfrm flipH="1">
            <a:off x="5421151" y="5265216"/>
            <a:ext cx="1259538" cy="421584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E2DB39C6-1080-4794-BEA3-45D16B1929AE}"/>
              </a:ext>
            </a:extLst>
          </p:cNvPr>
          <p:cNvCxnSpPr>
            <a:cxnSpLocks/>
            <a:stCxn id="47" idx="0"/>
            <a:endCxn id="51" idx="2"/>
          </p:cNvCxnSpPr>
          <p:nvPr/>
        </p:nvCxnSpPr>
        <p:spPr bwMode="auto">
          <a:xfrm flipV="1">
            <a:off x="6657131" y="5265216"/>
            <a:ext cx="23558" cy="421586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E37D499-B6BE-47C6-850C-22E2753EF8BC}"/>
              </a:ext>
            </a:extLst>
          </p:cNvPr>
          <p:cNvCxnSpPr>
            <a:cxnSpLocks/>
            <a:endCxn id="52" idx="3"/>
          </p:cNvCxnSpPr>
          <p:nvPr/>
        </p:nvCxnSpPr>
        <p:spPr bwMode="auto">
          <a:xfrm flipH="1" flipV="1">
            <a:off x="4435515" y="3748365"/>
            <a:ext cx="445824" cy="791024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sp>
        <p:nvSpPr>
          <p:cNvPr id="64" name="Textfeld 63">
            <a:extLst>
              <a:ext uri="{FF2B5EF4-FFF2-40B4-BE49-F238E27FC236}">
                <a16:creationId xmlns:a16="http://schemas.microsoft.com/office/drawing/2014/main" id="{1B578441-630E-40B9-8B5E-FE63FE4707C5}"/>
              </a:ext>
            </a:extLst>
          </p:cNvPr>
          <p:cNvSpPr txBox="1"/>
          <p:nvPr/>
        </p:nvSpPr>
        <p:spPr>
          <a:xfrm>
            <a:off x="4477627" y="3042724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data collection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97F907A-C501-48C4-B4E7-3D9C8C36A058}"/>
              </a:ext>
            </a:extLst>
          </p:cNvPr>
          <p:cNvSpPr txBox="1"/>
          <p:nvPr/>
        </p:nvSpPr>
        <p:spPr>
          <a:xfrm>
            <a:off x="2206237" y="3033366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telemetry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942A7035-32D8-4FBD-BCF4-396F85B68207}"/>
              </a:ext>
            </a:extLst>
          </p:cNvPr>
          <p:cNvSpPr txBox="1"/>
          <p:nvPr/>
        </p:nvSpPr>
        <p:spPr>
          <a:xfrm>
            <a:off x="3823374" y="485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uses</a:t>
            </a:r>
          </a:p>
        </p:txBody>
      </p:sp>
      <p:cxnSp>
        <p:nvCxnSpPr>
          <p:cNvPr id="67" name="Verbinder: gewinkelt 66">
            <a:extLst>
              <a:ext uri="{FF2B5EF4-FFF2-40B4-BE49-F238E27FC236}">
                <a16:creationId xmlns:a16="http://schemas.microsoft.com/office/drawing/2014/main" id="{BDDFA5EA-93DB-4014-B1A6-4162B50F1EFE}"/>
              </a:ext>
            </a:extLst>
          </p:cNvPr>
          <p:cNvCxnSpPr/>
          <p:nvPr/>
        </p:nvCxnSpPr>
        <p:spPr bwMode="auto">
          <a:xfrm rot="5400000">
            <a:off x="3912825" y="4613236"/>
            <a:ext cx="1738549" cy="407891"/>
          </a:xfrm>
          <a:prstGeom prst="bentConnector3">
            <a:avLst>
              <a:gd name="adj1" fmla="val -275"/>
            </a:avLst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ACB6B49-3DA2-4641-A0BA-21A1AFA98E44}"/>
              </a:ext>
            </a:extLst>
          </p:cNvPr>
          <p:cNvCxnSpPr/>
          <p:nvPr/>
        </p:nvCxnSpPr>
        <p:spPr bwMode="auto">
          <a:xfrm flipH="1">
            <a:off x="4578154" y="5265530"/>
            <a:ext cx="303185" cy="420926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156ADE67-38D2-4D27-9BB3-614FE33B995F}"/>
              </a:ext>
            </a:extLst>
          </p:cNvPr>
          <p:cNvSpPr txBox="1"/>
          <p:nvPr/>
        </p:nvSpPr>
        <p:spPr>
          <a:xfrm>
            <a:off x="3674269" y="5371771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scales by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72A78767-6E19-4D8E-8DD3-5BD73ADF4116}"/>
              </a:ext>
            </a:extLst>
          </p:cNvPr>
          <p:cNvSpPr txBox="1"/>
          <p:nvPr/>
        </p:nvSpPr>
        <p:spPr>
          <a:xfrm>
            <a:off x="6620529" y="5319868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observes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FCE6B6CA-DAC8-402E-9803-8CE10441C7FB}"/>
              </a:ext>
            </a:extLst>
          </p:cNvPr>
          <p:cNvSpPr txBox="1"/>
          <p:nvPr/>
        </p:nvSpPr>
        <p:spPr>
          <a:xfrm rot="16200000">
            <a:off x="5683202" y="487473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triggers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079A063-E723-4106-9186-5608B08CEC31}"/>
              </a:ext>
            </a:extLst>
          </p:cNvPr>
          <p:cNvSpPr txBox="1"/>
          <p:nvPr/>
        </p:nvSpPr>
        <p:spPr>
          <a:xfrm>
            <a:off x="6347406" y="4144948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observes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1FD5A00-F8B0-48F9-A219-130140E5320B}"/>
              </a:ext>
            </a:extLst>
          </p:cNvPr>
          <p:cNvSpPr txBox="1"/>
          <p:nvPr/>
        </p:nvSpPr>
        <p:spPr>
          <a:xfrm>
            <a:off x="4826896" y="4067906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learns &amp;</a:t>
            </a:r>
          </a:p>
          <a:p>
            <a:r>
              <a:rPr lang="en-US" sz="1200"/>
              <a:t>deploys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EF703759-F3F3-4FA1-99F8-E4F91871B601}"/>
              </a:ext>
            </a:extLst>
          </p:cNvPr>
          <p:cNvSpPr txBox="1"/>
          <p:nvPr/>
        </p:nvSpPr>
        <p:spPr>
          <a:xfrm>
            <a:off x="4386172" y="3487132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share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505CB02C-08B4-4187-9F51-B508D1F024C1}"/>
              </a:ext>
            </a:extLst>
          </p:cNvPr>
          <p:cNvSpPr/>
          <p:nvPr/>
        </p:nvSpPr>
        <p:spPr bwMode="auto">
          <a:xfrm>
            <a:off x="868198" y="1866473"/>
            <a:ext cx="6606830" cy="4674586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/>
              <a:t>System: </a:t>
            </a:r>
            <a:r>
              <a:rPr lang="en-US" sz="1600" b="1" dirty="0" err="1"/>
              <a:t>transcrAIbe</a:t>
            </a:r>
            <a:endParaRPr lang="en-US" sz="1600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78D483B-879F-4128-A53E-AA57257D9983}"/>
              </a:ext>
            </a:extLst>
          </p:cNvPr>
          <p:cNvSpPr/>
          <p:nvPr/>
        </p:nvSpPr>
        <p:spPr>
          <a:xfrm>
            <a:off x="8025557" y="3898629"/>
            <a:ext cx="3821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Design the system with the pipeline in mind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80D333-0F4F-0F22-4240-97457C04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82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D5066-D9B1-4087-B500-0CA385E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from model focus to pipeline focus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45A043-B406-4CD6-A6FB-0A2FF8EA2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Modeling in a local environment</a:t>
            </a:r>
          </a:p>
          <a:p>
            <a:pPr lvl="1"/>
            <a:r>
              <a:rPr lang="en-US" sz="1600" dirty="0"/>
              <a:t>Model-centric workflow that allows rapid prototypical model development</a:t>
            </a:r>
          </a:p>
          <a:p>
            <a:pPr lvl="1"/>
            <a:r>
              <a:rPr lang="en-US" sz="1600" dirty="0"/>
              <a:t>Rarely robust infrastructure</a:t>
            </a:r>
          </a:p>
          <a:p>
            <a:pPr lvl="1"/>
            <a:r>
              <a:rPr lang="en-US" sz="1600" dirty="0"/>
              <a:t>Often monolithic and tangled</a:t>
            </a:r>
          </a:p>
          <a:p>
            <a:pPr lvl="1"/>
            <a:endParaRPr lang="en-US" sz="1600" dirty="0"/>
          </a:p>
          <a:p>
            <a:r>
              <a:rPr lang="en-US" sz="1800" dirty="0"/>
              <a:t>Shift to pipeline</a:t>
            </a:r>
          </a:p>
          <a:p>
            <a:pPr lvl="1"/>
            <a:r>
              <a:rPr lang="en-US" sz="1600" dirty="0"/>
              <a:t>Robust programs</a:t>
            </a:r>
          </a:p>
          <a:p>
            <a:pPr lvl="2"/>
            <a:r>
              <a:rPr lang="en-US" sz="1400" dirty="0"/>
              <a:t>Input data, infrastructure, nothing “hard coded”</a:t>
            </a:r>
          </a:p>
          <a:p>
            <a:pPr lvl="1"/>
            <a:r>
              <a:rPr lang="en-US" sz="1600" dirty="0"/>
              <a:t>Standardized and modular infrastructure</a:t>
            </a:r>
          </a:p>
          <a:p>
            <a:pPr lvl="2"/>
            <a:r>
              <a:rPr lang="en-US" sz="1400" dirty="0"/>
              <a:t>Cloud services, Kubernetes, libraries</a:t>
            </a:r>
          </a:p>
          <a:p>
            <a:pPr lvl="1"/>
            <a:endParaRPr lang="en-US" sz="1600" dirty="0"/>
          </a:p>
          <a:p>
            <a:r>
              <a:rPr lang="en-US" sz="1800" dirty="0"/>
              <a:t>Big conceptual leap that requires a different skill-set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D44286-B4B8-03AF-97B2-3FD82F75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4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A9BE51-2FFF-4238-B40A-0DBCB8F1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as a core component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8CC8E5-50F4-4FBE-AD7C-922EF045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8" y="2361892"/>
            <a:ext cx="7664844" cy="156218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01F432E-3F1E-4C77-96EC-051C20A784C7}"/>
              </a:ext>
            </a:extLst>
          </p:cNvPr>
          <p:cNvSpPr/>
          <p:nvPr/>
        </p:nvSpPr>
        <p:spPr>
          <a:xfrm>
            <a:off x="3613270" y="4939661"/>
            <a:ext cx="4965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Enables a new product and is a major selling point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CC79287-BDC8-48DC-A460-4D4FD87DF91F}"/>
              </a:ext>
            </a:extLst>
          </p:cNvPr>
          <p:cNvSpPr/>
          <p:nvPr/>
        </p:nvSpPr>
        <p:spPr>
          <a:xfrm>
            <a:off x="4992973" y="3924072"/>
            <a:ext cx="22060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https://aws.amazon.com/transcribe/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F19EF2-5032-A194-7930-A3974397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1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Deductive and inductive reasoning</a:t>
            </a:r>
            <a:endParaRPr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FC8DE95-42B9-35D6-5C7A-2AC214C5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16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AF250FDA-7BEF-475A-8953-21CD0CF0A0F8}"/>
              </a:ext>
            </a:extLst>
          </p:cNvPr>
          <p:cNvSpPr/>
          <p:nvPr/>
        </p:nvSpPr>
        <p:spPr bwMode="auto">
          <a:xfrm>
            <a:off x="2452885" y="1876673"/>
            <a:ext cx="3715958" cy="44066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Inductive reasoning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52CB0C0-B407-4AC0-A21C-058321FB96C1}"/>
              </a:ext>
            </a:extLst>
          </p:cNvPr>
          <p:cNvSpPr/>
          <p:nvPr/>
        </p:nvSpPr>
        <p:spPr bwMode="auto">
          <a:xfrm>
            <a:off x="6168843" y="1876672"/>
            <a:ext cx="3715958" cy="44066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/>
              <a:t>Deductive reasoning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B89560-0D39-47E5-B0E6-39AA2CB0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Observations, paradigms, theories, and experiments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D30A3A-6E52-4176-B76A-ACCAD3A3F05A}"/>
              </a:ext>
            </a:extLst>
          </p:cNvPr>
          <p:cNvSpPr/>
          <p:nvPr/>
        </p:nvSpPr>
        <p:spPr bwMode="auto">
          <a:xfrm>
            <a:off x="4005002" y="2878622"/>
            <a:ext cx="4284479" cy="5040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Observation or experiment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D8A8FC4-75B2-49A4-BA60-CAB17120E2E1}"/>
              </a:ext>
            </a:extLst>
          </p:cNvPr>
          <p:cNvSpPr/>
          <p:nvPr/>
        </p:nvSpPr>
        <p:spPr bwMode="auto">
          <a:xfrm>
            <a:off x="4005001" y="5227575"/>
            <a:ext cx="4284479" cy="5040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Paradigm or theory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D74F78F-0787-4494-BDA1-F2387F1EFBD6}"/>
              </a:ext>
            </a:extLst>
          </p:cNvPr>
          <p:cNvSpPr/>
          <p:nvPr/>
        </p:nvSpPr>
        <p:spPr bwMode="auto">
          <a:xfrm>
            <a:off x="4005001" y="4053098"/>
            <a:ext cx="2033082" cy="5040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Generalization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057C6D3-BED2-4C96-9C31-73C6459B3B2D}"/>
              </a:ext>
            </a:extLst>
          </p:cNvPr>
          <p:cNvSpPr/>
          <p:nvPr/>
        </p:nvSpPr>
        <p:spPr bwMode="auto">
          <a:xfrm>
            <a:off x="6264707" y="4053098"/>
            <a:ext cx="2033082" cy="5040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Prediction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0089EA4-6DA2-4E7D-B97B-984D67FECA7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5021542" y="3382678"/>
            <a:ext cx="0" cy="67042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41003AC-5E3F-46ED-A7B1-C63545F63674}"/>
              </a:ext>
            </a:extLst>
          </p:cNvPr>
          <p:cNvCxnSpPr>
            <a:cxnSpLocks/>
          </p:cNvCxnSpPr>
          <p:nvPr/>
        </p:nvCxnSpPr>
        <p:spPr bwMode="auto">
          <a:xfrm>
            <a:off x="5041956" y="4557154"/>
            <a:ext cx="0" cy="670421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A727637-611B-4577-B9E3-458E02CDA5DA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 flipV="1">
            <a:off x="7281248" y="4557154"/>
            <a:ext cx="0" cy="670421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FDCB925-DE2E-40FA-A457-8ED72F0DDA71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V="1">
            <a:off x="7281248" y="3382678"/>
            <a:ext cx="0" cy="67042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8C022B97-35FF-4ACC-B1B2-8894E1927D42}"/>
              </a:ext>
            </a:extLst>
          </p:cNvPr>
          <p:cNvSpPr/>
          <p:nvPr/>
        </p:nvSpPr>
        <p:spPr bwMode="auto">
          <a:xfrm rot="5400000">
            <a:off x="1829974" y="3762813"/>
            <a:ext cx="2853009" cy="108462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Exploratory</a:t>
            </a:r>
          </a:p>
          <a:p>
            <a:pPr algn="ctr"/>
            <a:r>
              <a:rPr lang="en-US" sz="1600" dirty="0"/>
              <a:t>research</a:t>
            </a:r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BE11BB9-360B-4EC9-B20F-907A08DE054E}"/>
              </a:ext>
            </a:extLst>
          </p:cNvPr>
          <p:cNvSpPr/>
          <p:nvPr/>
        </p:nvSpPr>
        <p:spPr bwMode="auto">
          <a:xfrm rot="16200000">
            <a:off x="7611498" y="3762813"/>
            <a:ext cx="2853009" cy="108462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Confirmatory</a:t>
            </a:r>
          </a:p>
          <a:p>
            <a:pPr algn="ctr"/>
            <a:r>
              <a:rPr lang="en-US" sz="1600"/>
              <a:t>research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4AA18A7-C7EE-881C-3738-6932D9A9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35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1C253-3DC1-47EE-8084-12947CE3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Deductive reasoning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38956D-BD04-4643-BFC2-88CAE384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Combining logical statements following agreed upon rules to form new statements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Examples</a:t>
            </a:r>
          </a:p>
          <a:p>
            <a:pPr lvl="1"/>
            <a:r>
              <a:rPr lang="en-US" sz="1400" dirty="0"/>
              <a:t>Proving theorems from axioms</a:t>
            </a:r>
          </a:p>
          <a:p>
            <a:pPr lvl="1"/>
            <a:r>
              <a:rPr lang="en-US" sz="1400" dirty="0"/>
              <a:t>From general to the particular</a:t>
            </a:r>
          </a:p>
          <a:p>
            <a:pPr lvl="1"/>
            <a:r>
              <a:rPr lang="en-US" sz="1400" dirty="0"/>
              <a:t>Sherlock Holmes solving cases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Formal methods, classic rule-based AI systems</a:t>
            </a:r>
            <a:endParaRPr lang="de-DE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976860E-1CE5-412C-9875-7AC2F5835BD4}"/>
              </a:ext>
            </a:extLst>
          </p:cNvPr>
          <p:cNvSpPr/>
          <p:nvPr/>
        </p:nvSpPr>
        <p:spPr bwMode="auto">
          <a:xfrm>
            <a:off x="2003900" y="2337925"/>
            <a:ext cx="1789889" cy="7490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Premise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A616509-A44B-4E71-9F3A-5DFE9D824F15}"/>
              </a:ext>
            </a:extLst>
          </p:cNvPr>
          <p:cNvSpPr/>
          <p:nvPr/>
        </p:nvSpPr>
        <p:spPr bwMode="auto">
          <a:xfrm>
            <a:off x="4374207" y="2337925"/>
            <a:ext cx="1789889" cy="7490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Logical statements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DFDA02-CC03-4153-8A29-51A2266A07AA}"/>
              </a:ext>
            </a:extLst>
          </p:cNvPr>
          <p:cNvSpPr/>
          <p:nvPr/>
        </p:nvSpPr>
        <p:spPr bwMode="auto">
          <a:xfrm>
            <a:off x="6744514" y="2337925"/>
            <a:ext cx="1789889" cy="7490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Inference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B1B9E0C-936E-4BBC-900F-91F3E7829A6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>
            <a:off x="3793789" y="2712440"/>
            <a:ext cx="58041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7B49D04-1B20-4A51-A2DA-D09277B442D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auto">
          <a:xfrm>
            <a:off x="6164096" y="2712440"/>
            <a:ext cx="58041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714BC08-06DF-45B1-9D52-051AF3D8E556}"/>
              </a:ext>
            </a:extLst>
          </p:cNvPr>
          <p:cNvSpPr/>
          <p:nvPr/>
        </p:nvSpPr>
        <p:spPr bwMode="auto">
          <a:xfrm>
            <a:off x="7422204" y="3670614"/>
            <a:ext cx="3025302" cy="9435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If the premise is true, the inference is also true.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2FFFEF9-D2B3-C3D3-4624-ABB1051F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66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0D727-48D4-4097-A775-4FE60F76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Inductive reasoning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A834B6-0D8B-429C-8174-B7D8496D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Constructing axioms from observations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Examples</a:t>
            </a:r>
          </a:p>
          <a:p>
            <a:pPr lvl="1"/>
            <a:r>
              <a:rPr lang="en-US" sz="1400" dirty="0"/>
              <a:t>The score increases after the ball went into the goal </a:t>
            </a:r>
            <a:r>
              <a:rPr lang="en-US" sz="1400" dirty="0">
                <a:sym typeface="Wingdings" panose="05000000000000000000" pitchFamily="2" charset="2"/>
              </a:rPr>
              <a:t> number of goals equal score</a:t>
            </a:r>
          </a:p>
          <a:p>
            <a:pPr lvl="1"/>
            <a:r>
              <a:rPr lang="en-US" sz="1400" dirty="0"/>
              <a:t>From particular to the general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Most modern machine learning systems, statistical learning</a:t>
            </a:r>
          </a:p>
          <a:p>
            <a:endParaRPr lang="de-DE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4ADB078-EDD3-4E53-A9D7-F62FC188FD94}"/>
              </a:ext>
            </a:extLst>
          </p:cNvPr>
          <p:cNvSpPr/>
          <p:nvPr/>
        </p:nvSpPr>
        <p:spPr bwMode="auto">
          <a:xfrm>
            <a:off x="1843583" y="2337927"/>
            <a:ext cx="1789889" cy="7490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Observation / Evidence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3C8AB8-8131-4E62-A543-47B834AF3F3D}"/>
              </a:ext>
            </a:extLst>
          </p:cNvPr>
          <p:cNvSpPr/>
          <p:nvPr/>
        </p:nvSpPr>
        <p:spPr bwMode="auto">
          <a:xfrm>
            <a:off x="4213890" y="2337927"/>
            <a:ext cx="1789889" cy="7490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Synthesis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3C18504-CB9B-4552-9752-BF94653FF4BF}"/>
              </a:ext>
            </a:extLst>
          </p:cNvPr>
          <p:cNvSpPr/>
          <p:nvPr/>
        </p:nvSpPr>
        <p:spPr bwMode="auto">
          <a:xfrm>
            <a:off x="6584197" y="2337927"/>
            <a:ext cx="1789889" cy="7490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Principle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727136-F738-49A1-AB2F-5E37850B1F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>
            <a:off x="3633472" y="2712442"/>
            <a:ext cx="58041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05EF63F-E555-4023-A216-EFB67A2DE27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auto">
          <a:xfrm>
            <a:off x="6003779" y="2712442"/>
            <a:ext cx="58041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88ACC08-2B21-4118-8CD7-96154F94B40D}"/>
              </a:ext>
            </a:extLst>
          </p:cNvPr>
          <p:cNvSpPr/>
          <p:nvPr/>
        </p:nvSpPr>
        <p:spPr bwMode="auto">
          <a:xfrm>
            <a:off x="8140077" y="3504541"/>
            <a:ext cx="3025302" cy="9435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Principle is probably true based on the evidence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EA27C1-1B88-22F3-5F5F-89E51875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0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Managing software complexity</a:t>
            </a:r>
            <a:endParaRPr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428C38-1130-245D-1CF0-D09E3A6B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98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AD558-FDF3-4D5A-8025-AD941B1D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to manage complexity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F8F09-CAA4-4E88-AFC7-FA107F169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Abstraction</a:t>
            </a:r>
          </a:p>
          <a:p>
            <a:pPr lvl="1"/>
            <a:r>
              <a:rPr lang="en-US" sz="1400" dirty="0"/>
              <a:t>Hide details and focus on high-level behaviors</a:t>
            </a:r>
          </a:p>
          <a:p>
            <a:r>
              <a:rPr lang="en-US" sz="1600" dirty="0"/>
              <a:t>Reuse</a:t>
            </a:r>
          </a:p>
          <a:p>
            <a:pPr lvl="1"/>
            <a:r>
              <a:rPr lang="en-US" sz="1400" dirty="0"/>
              <a:t>Package into reusable libraries and APIs with well-defined contracts</a:t>
            </a:r>
          </a:p>
          <a:p>
            <a:r>
              <a:rPr lang="en-US" sz="1600" dirty="0"/>
              <a:t>Composition</a:t>
            </a:r>
          </a:p>
          <a:p>
            <a:pPr lvl="1"/>
            <a:r>
              <a:rPr lang="en-US" sz="1400" dirty="0"/>
              <a:t>Build large components out of smaller ones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E920BE-73C6-4A37-AD5A-76A6769D73F7}"/>
              </a:ext>
            </a:extLst>
          </p:cNvPr>
          <p:cNvSpPr/>
          <p:nvPr/>
        </p:nvSpPr>
        <p:spPr bwMode="auto">
          <a:xfrm>
            <a:off x="3237039" y="5125706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Component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A228B2E-DE74-4C89-BC55-4E103E4BB7C2}"/>
              </a:ext>
            </a:extLst>
          </p:cNvPr>
          <p:cNvSpPr/>
          <p:nvPr/>
        </p:nvSpPr>
        <p:spPr bwMode="auto">
          <a:xfrm>
            <a:off x="2749139" y="3758539"/>
            <a:ext cx="5732320" cy="2734335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/>
              <a:t>(Software) System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B43938A-F31C-42D2-A6AC-988573F8AA78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4126485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D211AD6-3015-4A5A-8B87-CE23F3BE9CC5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4305781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7A1DBA2-7E35-4779-8FF2-2CFE865E8D83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4489558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016583D-C72F-49BD-95E7-6C68CF62A46B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4673335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F5E6AB8-0045-4F17-B75F-69B2E84EE69D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4852628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601053C-3E43-4CCE-8F54-79E77E531DEF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5040631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996A496-10A4-4A2D-9389-BB4BB4391630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5228634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8ADA202-7FF4-4165-B5D8-1F9519C38178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5407930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4EFECA6-57BF-4C0A-9B39-28E2C4F093E1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5591707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9953738-8D13-4913-BBDC-426816FB7E6F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5775484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1871F78-5CA0-46EE-849F-0582AA496B48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5954777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A53CE30-96EE-4605-B018-372F64C2BDB2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3002" y="6142780"/>
            <a:ext cx="381000" cy="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triangle"/>
            <a:tailEnd type="triangle"/>
          </a:ln>
        </p:spPr>
      </p:cxnSp>
      <p:pic>
        <p:nvPicPr>
          <p:cNvPr id="18" name="Grafik 17" descr="Smartphone">
            <a:extLst>
              <a:ext uri="{FF2B5EF4-FFF2-40B4-BE49-F238E27FC236}">
                <a16:creationId xmlns:a16="http://schemas.microsoft.com/office/drawing/2014/main" id="{8C4F5606-C6C3-48DE-AE39-5772F5FB7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6067" y="5450538"/>
            <a:ext cx="439266" cy="439266"/>
          </a:xfrm>
          <a:prstGeom prst="rect">
            <a:avLst/>
          </a:prstGeom>
        </p:spPr>
      </p:pic>
      <p:pic>
        <p:nvPicPr>
          <p:cNvPr id="19" name="Grafik 18" descr="Monitor">
            <a:extLst>
              <a:ext uri="{FF2B5EF4-FFF2-40B4-BE49-F238E27FC236}">
                <a16:creationId xmlns:a16="http://schemas.microsoft.com/office/drawing/2014/main" id="{139DEA46-1FA1-49FE-A66A-08AEFEB40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4608" y="5254876"/>
            <a:ext cx="375421" cy="37542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3236868-F09C-448D-BB88-0C31D6B5A9F0}"/>
              </a:ext>
            </a:extLst>
          </p:cNvPr>
          <p:cNvSpPr txBox="1"/>
          <p:nvPr/>
        </p:nvSpPr>
        <p:spPr>
          <a:xfrm>
            <a:off x="9102270" y="4441732"/>
            <a:ext cx="1553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Environment</a:t>
            </a:r>
          </a:p>
          <a:p>
            <a:r>
              <a:rPr lang="en-US" sz="1600" b="1"/>
              <a:t>(incl. users, physical world)</a:t>
            </a:r>
          </a:p>
        </p:txBody>
      </p:sp>
      <p:pic>
        <p:nvPicPr>
          <p:cNvPr id="21" name="Grafik 20" descr="Benutzer">
            <a:extLst>
              <a:ext uri="{FF2B5EF4-FFF2-40B4-BE49-F238E27FC236}">
                <a16:creationId xmlns:a16="http://schemas.microsoft.com/office/drawing/2014/main" id="{C94DB7C9-FDFD-432E-B0FA-102EFC843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1163" y="5442586"/>
            <a:ext cx="697553" cy="697553"/>
          </a:xfrm>
          <a:prstGeom prst="rect">
            <a:avLst/>
          </a:prstGeom>
        </p:spPr>
      </p:pic>
      <p:pic>
        <p:nvPicPr>
          <p:cNvPr id="22" name="Grafik 21" descr="Robot">
            <a:extLst>
              <a:ext uri="{FF2B5EF4-FFF2-40B4-BE49-F238E27FC236}">
                <a16:creationId xmlns:a16="http://schemas.microsoft.com/office/drawing/2014/main" id="{97B0FB06-42EC-4230-A889-3181331A1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3707" y="5195258"/>
            <a:ext cx="487568" cy="48756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A43CF87-6FB3-4860-AE55-72DF7B7A471E}"/>
              </a:ext>
            </a:extLst>
          </p:cNvPr>
          <p:cNvSpPr/>
          <p:nvPr/>
        </p:nvSpPr>
        <p:spPr bwMode="auto">
          <a:xfrm>
            <a:off x="5183860" y="5614893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Component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9E01405-3B99-453F-8E7F-D59A30164246}"/>
              </a:ext>
            </a:extLst>
          </p:cNvPr>
          <p:cNvSpPr/>
          <p:nvPr/>
        </p:nvSpPr>
        <p:spPr bwMode="auto">
          <a:xfrm>
            <a:off x="6528163" y="4750998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Component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224C8C9-B061-48F4-85EC-EA7486833B4F}"/>
              </a:ext>
            </a:extLst>
          </p:cNvPr>
          <p:cNvSpPr/>
          <p:nvPr/>
        </p:nvSpPr>
        <p:spPr bwMode="auto">
          <a:xfrm>
            <a:off x="5969100" y="3859589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Component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8AA72E-B113-4B2D-9BA9-67365218B495}"/>
              </a:ext>
            </a:extLst>
          </p:cNvPr>
          <p:cNvSpPr/>
          <p:nvPr/>
        </p:nvSpPr>
        <p:spPr bwMode="auto">
          <a:xfrm>
            <a:off x="3352887" y="4109443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Component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6DA945F-8D8B-407C-B6E0-3B805C9070D5}"/>
              </a:ext>
            </a:extLst>
          </p:cNvPr>
          <p:cNvCxnSpPr>
            <a:stCxn id="26" idx="3"/>
            <a:endCxn id="25" idx="1"/>
          </p:cNvCxnSpPr>
          <p:nvPr/>
        </p:nvCxnSpPr>
        <p:spPr bwMode="auto">
          <a:xfrm flipV="1">
            <a:off x="5047216" y="4222660"/>
            <a:ext cx="921884" cy="249854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74BDD2F-3212-4203-A3DD-F6AABBCE08FA}"/>
              </a:ext>
            </a:extLst>
          </p:cNvPr>
          <p:cNvCxnSpPr>
            <a:stCxn id="24" idx="2"/>
            <a:endCxn id="23" idx="3"/>
          </p:cNvCxnSpPr>
          <p:nvPr/>
        </p:nvCxnSpPr>
        <p:spPr bwMode="auto">
          <a:xfrm flipH="1">
            <a:off x="6878189" y="5477139"/>
            <a:ext cx="497139" cy="500825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573A2CD-9561-4BFF-90CF-3E454CC0FC0B}"/>
              </a:ext>
            </a:extLst>
          </p:cNvPr>
          <p:cNvCxnSpPr>
            <a:stCxn id="4" idx="2"/>
            <a:endCxn id="23" idx="1"/>
          </p:cNvCxnSpPr>
          <p:nvPr/>
        </p:nvCxnSpPr>
        <p:spPr bwMode="auto">
          <a:xfrm>
            <a:off x="4084204" y="5851847"/>
            <a:ext cx="1099656" cy="126117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AF2CDD1-F736-4241-9F7E-640B2A996D4C}"/>
              </a:ext>
            </a:extLst>
          </p:cNvPr>
          <p:cNvCxnSpPr>
            <a:cxnSpLocks/>
          </p:cNvCxnSpPr>
          <p:nvPr/>
        </p:nvCxnSpPr>
        <p:spPr bwMode="auto">
          <a:xfrm>
            <a:off x="5053253" y="4657832"/>
            <a:ext cx="491929" cy="94946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5C7E7FF-9415-4B90-82F3-C88928B14AD6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 flipH="1">
            <a:off x="6031025" y="4585730"/>
            <a:ext cx="292587" cy="1029163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sp>
        <p:nvSpPr>
          <p:cNvPr id="32" name="Foliennummernplatzhalter 31">
            <a:extLst>
              <a:ext uri="{FF2B5EF4-FFF2-40B4-BE49-F238E27FC236}">
                <a16:creationId xmlns:a16="http://schemas.microsoft.com/office/drawing/2014/main" id="{8285B1CD-2767-05AB-8B87-36644DBD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37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DE410-3C1F-4665-A353-E6532EC2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Mangage complexity within code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C2BAB8A-0474-4650-94CD-C75FF7E71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529" y="2112169"/>
            <a:ext cx="6191250" cy="3352800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5D1CCFE3-79D9-4422-8922-E522F048BA6A}"/>
              </a:ext>
            </a:extLst>
          </p:cNvPr>
          <p:cNvSpPr/>
          <p:nvPr/>
        </p:nvSpPr>
        <p:spPr bwMode="auto">
          <a:xfrm>
            <a:off x="6357417" y="2303929"/>
            <a:ext cx="340658" cy="2137435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BBCAAE6-379A-4CC3-A4D6-D8E2788B8C2D}"/>
              </a:ext>
            </a:extLst>
          </p:cNvPr>
          <p:cNvCxnSpPr/>
          <p:nvPr/>
        </p:nvCxnSpPr>
        <p:spPr bwMode="auto">
          <a:xfrm>
            <a:off x="2496671" y="4876800"/>
            <a:ext cx="206188" cy="76200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7F25BF21-0AFB-4A86-8A2F-D7ACBC0D5F51}"/>
              </a:ext>
            </a:extLst>
          </p:cNvPr>
          <p:cNvSpPr txBox="1"/>
          <p:nvPr/>
        </p:nvSpPr>
        <p:spPr>
          <a:xfrm>
            <a:off x="2281518" y="5658936"/>
            <a:ext cx="6941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Abstraction:</a:t>
            </a:r>
          </a:p>
          <a:p>
            <a:r>
              <a:rPr lang="en-US" sz="1600"/>
              <a:t>No need to know how the deductions are computed to use this in a larger system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AE7FF78-2C9D-46D5-9582-5173E5443B2A}"/>
              </a:ext>
            </a:extLst>
          </p:cNvPr>
          <p:cNvSpPr txBox="1"/>
          <p:nvPr/>
        </p:nvSpPr>
        <p:spPr>
          <a:xfrm>
            <a:off x="6768355" y="3110394"/>
            <a:ext cx="4020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Reuse:</a:t>
            </a:r>
          </a:p>
          <a:p>
            <a:r>
              <a:rPr lang="en-US" sz="1600"/>
              <a:t>Comment defines API contract that specifies how this function can be reused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AB958C-8A19-4812-BF79-39F1F67D8670}"/>
              </a:ext>
            </a:extLst>
          </p:cNvPr>
          <p:cNvSpPr/>
          <p:nvPr/>
        </p:nvSpPr>
        <p:spPr bwMode="auto">
          <a:xfrm>
            <a:off x="708212" y="2048435"/>
            <a:ext cx="9892553" cy="427616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F0189DC-D34B-429E-9B68-D99086012219}"/>
              </a:ext>
            </a:extLst>
          </p:cNvPr>
          <p:cNvCxnSpPr/>
          <p:nvPr/>
        </p:nvCxnSpPr>
        <p:spPr bwMode="auto">
          <a:xfrm flipV="1">
            <a:off x="6934200" y="1770529"/>
            <a:ext cx="201706" cy="277906"/>
          </a:xfrm>
          <a:prstGeom prst="line">
            <a:avLst/>
          </a:prstGeom>
          <a:noFill/>
          <a:ln>
            <a:solidFill>
              <a:schemeClr val="tx1"/>
            </a:solidFill>
          </a:ln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19EB3B51-1D43-4485-8BF7-3066B1704EB4}"/>
              </a:ext>
            </a:extLst>
          </p:cNvPr>
          <p:cNvSpPr txBox="1"/>
          <p:nvPr/>
        </p:nvSpPr>
        <p:spPr>
          <a:xfrm>
            <a:off x="6042203" y="1241799"/>
            <a:ext cx="5625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Composition:</a:t>
            </a:r>
          </a:p>
          <a:p>
            <a:r>
              <a:rPr lang="en-US" sz="1600" dirty="0"/>
              <a:t>Small building block of a large system (e.g., audit risk assessment)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E861FC-DD9A-58ED-CE8C-75119261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47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279375-BD22-4940-8344-C02518D8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Divide and conquer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D5B936-7471-46A8-8FF6-77E69DCD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Human cognitive ability limited</a:t>
            </a:r>
          </a:p>
          <a:p>
            <a:r>
              <a:rPr lang="en-US" sz="1600" dirty="0"/>
              <a:t>Decomposition is necessary to handle complexity</a:t>
            </a:r>
          </a:p>
          <a:p>
            <a:r>
              <a:rPr lang="en-US" sz="1600" dirty="0"/>
              <a:t>Use deductive reasoning to understand how groups of smaller units of complexity work together as a system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Additional advantage:</a:t>
            </a:r>
          </a:p>
          <a:p>
            <a:pPr lvl="1"/>
            <a:r>
              <a:rPr lang="en-US" sz="1400" dirty="0"/>
              <a:t>Allows division of labor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2187A40-5BD1-4A22-AA0D-919C5F7942BD}"/>
              </a:ext>
            </a:extLst>
          </p:cNvPr>
          <p:cNvSpPr/>
          <p:nvPr/>
        </p:nvSpPr>
        <p:spPr bwMode="auto">
          <a:xfrm>
            <a:off x="3067093" y="4862249"/>
            <a:ext cx="1900518" cy="685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Compute adjusted gross income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DA26E34-C035-475A-9CBF-ED99308CAA58}"/>
              </a:ext>
            </a:extLst>
          </p:cNvPr>
          <p:cNvSpPr/>
          <p:nvPr/>
        </p:nvSpPr>
        <p:spPr bwMode="auto">
          <a:xfrm>
            <a:off x="5438258" y="4862249"/>
            <a:ext cx="1900518" cy="685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Compute deductions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482A-E913-4E1C-87BC-9C75E4A702DD}"/>
              </a:ext>
            </a:extLst>
          </p:cNvPr>
          <p:cNvSpPr/>
          <p:nvPr/>
        </p:nvSpPr>
        <p:spPr bwMode="auto">
          <a:xfrm>
            <a:off x="7809423" y="4862249"/>
            <a:ext cx="1900518" cy="685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Report taxes</a:t>
            </a:r>
          </a:p>
        </p:txBody>
      </p:sp>
      <p:sp>
        <p:nvSpPr>
          <p:cNvPr id="7" name="Flussdiagramm: Magnetplattenspeicher 6">
            <a:extLst>
              <a:ext uri="{FF2B5EF4-FFF2-40B4-BE49-F238E27FC236}">
                <a16:creationId xmlns:a16="http://schemas.microsoft.com/office/drawing/2014/main" id="{5C5EB8AC-BE1E-4948-A8EC-B80E6EFE785C}"/>
              </a:ext>
            </a:extLst>
          </p:cNvPr>
          <p:cNvSpPr/>
          <p:nvPr/>
        </p:nvSpPr>
        <p:spPr bwMode="auto">
          <a:xfrm>
            <a:off x="4198556" y="3051968"/>
            <a:ext cx="1988254" cy="1371012"/>
          </a:xfrm>
          <a:prstGeom prst="flowChartMagneticDisk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Personal information</a:t>
            </a:r>
          </a:p>
          <a:p>
            <a:pPr algn="ctr"/>
            <a:r>
              <a:rPr lang="en-US" sz="1600" dirty="0"/>
              <a:t>(e.g., income, dependents, …)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88124E10-535C-4B4B-85D0-1D068D7CF32D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 bwMode="auto">
          <a:xfrm rot="10800000" flipV="1">
            <a:off x="4017352" y="3737473"/>
            <a:ext cx="181204" cy="1124775"/>
          </a:xfrm>
          <a:prstGeom prst="bent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16DA4320-5C7B-496F-BEB6-E7405D62658F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 bwMode="auto">
          <a:xfrm>
            <a:off x="6186810" y="3737474"/>
            <a:ext cx="201707" cy="1124775"/>
          </a:xfrm>
          <a:prstGeom prst="bent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C651E46-10ED-4F68-8920-566F98CEA08C}"/>
              </a:ext>
            </a:extLst>
          </p:cNvPr>
          <p:cNvCxnSpPr>
            <a:stCxn id="4" idx="3"/>
            <a:endCxn id="5" idx="1"/>
          </p:cNvCxnSpPr>
          <p:nvPr/>
        </p:nvCxnSpPr>
        <p:spPr bwMode="auto">
          <a:xfrm>
            <a:off x="4967611" y="5205149"/>
            <a:ext cx="47064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4BE4EF9-D2A6-4886-A64B-363BA1245F54}"/>
              </a:ext>
            </a:extLst>
          </p:cNvPr>
          <p:cNvCxnSpPr>
            <a:stCxn id="5" idx="3"/>
            <a:endCxn id="6" idx="1"/>
          </p:cNvCxnSpPr>
          <p:nvPr/>
        </p:nvCxnSpPr>
        <p:spPr bwMode="auto">
          <a:xfrm>
            <a:off x="7338776" y="5205149"/>
            <a:ext cx="47064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A48C3580-966B-4E20-9EDF-54FBC45AF389}"/>
              </a:ext>
            </a:extLst>
          </p:cNvPr>
          <p:cNvCxnSpPr>
            <a:stCxn id="4" idx="2"/>
            <a:endCxn id="6" idx="2"/>
          </p:cNvCxnSpPr>
          <p:nvPr/>
        </p:nvCxnSpPr>
        <p:spPr bwMode="auto">
          <a:xfrm rot="16200000" flipH="1">
            <a:off x="6388517" y="3176884"/>
            <a:ext cx="12700" cy="4742330"/>
          </a:xfrm>
          <a:prstGeom prst="bentConnector3">
            <a:avLst>
              <a:gd name="adj1" fmla="val 1800000"/>
            </a:avLst>
          </a:prstGeom>
          <a:noFill/>
          <a:ln w="28575">
            <a:solidFill>
              <a:schemeClr val="tx1"/>
            </a:solidFill>
            <a:tailEnd type="triangle"/>
          </a:ln>
        </p:spPr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4FC4FD56-5C88-44E8-A561-6CA5DBAC9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53338" y="3135428"/>
            <a:ext cx="1425388" cy="950723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A9D6B57-1B01-4598-A6CC-64C659C947B4}"/>
              </a:ext>
            </a:extLst>
          </p:cNvPr>
          <p:cNvSpPr txBox="1"/>
          <p:nvPr/>
        </p:nvSpPr>
        <p:spPr>
          <a:xfrm>
            <a:off x="8247009" y="4059898"/>
            <a:ext cx="1025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Tax return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85A3397-A0AD-450B-9FA7-63DDC1BB4E0B}"/>
              </a:ext>
            </a:extLst>
          </p:cNvPr>
          <p:cNvCxnSpPr>
            <a:stCxn id="6" idx="0"/>
            <a:endCxn id="21" idx="2"/>
          </p:cNvCxnSpPr>
          <p:nvPr/>
        </p:nvCxnSpPr>
        <p:spPr bwMode="auto">
          <a:xfrm flipV="1">
            <a:off x="8759682" y="4398452"/>
            <a:ext cx="0" cy="463797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9E89C79-D8CF-CDBE-CA60-383F7256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68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AFFB4-F2D2-44AD-BB8B-B7AFDA71A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and assigning blame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CDD5C8-9289-4184-A53C-CAC4D54FD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Each component has a specification</a:t>
            </a:r>
          </a:p>
          <a:p>
            <a:pPr lvl="1"/>
            <a:r>
              <a:rPr lang="en-US" sz="1400" dirty="0"/>
              <a:t>Defines for each input the expected output</a:t>
            </a:r>
          </a:p>
          <a:p>
            <a:pPr lvl="1"/>
            <a:endParaRPr lang="en-US" sz="1400" dirty="0"/>
          </a:p>
          <a:p>
            <a:r>
              <a:rPr lang="en-US" sz="1600" dirty="0"/>
              <a:t>Important for debugging!</a:t>
            </a:r>
          </a:p>
          <a:p>
            <a:endParaRPr lang="en-US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AFA31E-BB55-4C94-89EF-A7DB30A19595}"/>
              </a:ext>
            </a:extLst>
          </p:cNvPr>
          <p:cNvSpPr/>
          <p:nvPr/>
        </p:nvSpPr>
        <p:spPr bwMode="auto">
          <a:xfrm>
            <a:off x="7108837" y="3241690"/>
            <a:ext cx="1900518" cy="1379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b"/>
          <a:lstStyle/>
          <a:p>
            <a:pPr algn="ctr"/>
            <a:r>
              <a:rPr lang="en-US" sz="1600" dirty="0"/>
              <a:t>Wrong result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49140A-FE00-4465-BA2E-CB68E298234F}"/>
              </a:ext>
            </a:extLst>
          </p:cNvPr>
          <p:cNvSpPr txBox="1"/>
          <p:nvPr/>
        </p:nvSpPr>
        <p:spPr>
          <a:xfrm>
            <a:off x="3711136" y="4684554"/>
            <a:ext cx="1359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Mistake here?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E3B31D7-149A-4715-8C28-30B21FCAA26F}"/>
              </a:ext>
            </a:extLst>
          </p:cNvPr>
          <p:cNvSpPr/>
          <p:nvPr/>
        </p:nvSpPr>
        <p:spPr bwMode="auto">
          <a:xfrm>
            <a:off x="2259571" y="5010213"/>
            <a:ext cx="1900518" cy="685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Compute adjusted gross income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228DD0-1799-4250-8763-2F7A2839B821}"/>
              </a:ext>
            </a:extLst>
          </p:cNvPr>
          <p:cNvSpPr/>
          <p:nvPr/>
        </p:nvSpPr>
        <p:spPr bwMode="auto">
          <a:xfrm>
            <a:off x="4630736" y="5010213"/>
            <a:ext cx="1900518" cy="685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Compute deductions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851A0E2-E09F-4241-A195-A37989C02B31}"/>
              </a:ext>
            </a:extLst>
          </p:cNvPr>
          <p:cNvSpPr/>
          <p:nvPr/>
        </p:nvSpPr>
        <p:spPr bwMode="auto">
          <a:xfrm>
            <a:off x="7001901" y="5010213"/>
            <a:ext cx="1900518" cy="685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Report taxes</a:t>
            </a:r>
          </a:p>
        </p:txBody>
      </p:sp>
      <p:sp>
        <p:nvSpPr>
          <p:cNvPr id="23" name="Flussdiagramm: Magnetplattenspeicher 22">
            <a:extLst>
              <a:ext uri="{FF2B5EF4-FFF2-40B4-BE49-F238E27FC236}">
                <a16:creationId xmlns:a16="http://schemas.microsoft.com/office/drawing/2014/main" id="{3173EEA7-AAAB-4A18-856F-AE7412B94A6D}"/>
              </a:ext>
            </a:extLst>
          </p:cNvPr>
          <p:cNvSpPr/>
          <p:nvPr/>
        </p:nvSpPr>
        <p:spPr bwMode="auto">
          <a:xfrm>
            <a:off x="3391034" y="3199932"/>
            <a:ext cx="1988254" cy="1371012"/>
          </a:xfrm>
          <a:prstGeom prst="flowChartMagneticDisk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Personal information</a:t>
            </a:r>
          </a:p>
          <a:p>
            <a:pPr algn="ctr"/>
            <a:r>
              <a:rPr lang="en-US" sz="1600" dirty="0"/>
              <a:t>(e.g., income, dependents, …)</a:t>
            </a:r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27B8DDE3-CF4B-42B3-8737-59D1886F84C5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 bwMode="auto">
          <a:xfrm rot="10800000" flipV="1">
            <a:off x="3209830" y="3885437"/>
            <a:ext cx="181204" cy="1124775"/>
          </a:xfrm>
          <a:prstGeom prst="bent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C4F1E11E-3176-4907-B05E-A1FE2BDAD504}"/>
              </a:ext>
            </a:extLst>
          </p:cNvPr>
          <p:cNvCxnSpPr>
            <a:cxnSpLocks/>
            <a:stCxn id="23" idx="4"/>
            <a:endCxn id="21" idx="0"/>
          </p:cNvCxnSpPr>
          <p:nvPr/>
        </p:nvCxnSpPr>
        <p:spPr bwMode="auto">
          <a:xfrm>
            <a:off x="5379288" y="3885438"/>
            <a:ext cx="201707" cy="1124775"/>
          </a:xfrm>
          <a:prstGeom prst="bent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2F81F7A-8363-4F2A-A106-C00F92D41650}"/>
              </a:ext>
            </a:extLst>
          </p:cNvPr>
          <p:cNvCxnSpPr>
            <a:stCxn id="20" idx="3"/>
            <a:endCxn id="21" idx="1"/>
          </p:cNvCxnSpPr>
          <p:nvPr/>
        </p:nvCxnSpPr>
        <p:spPr bwMode="auto">
          <a:xfrm>
            <a:off x="4160089" y="5353113"/>
            <a:ext cx="47064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4D954D1-FB72-4E27-A019-16DC3262A032}"/>
              </a:ext>
            </a:extLst>
          </p:cNvPr>
          <p:cNvCxnSpPr>
            <a:stCxn id="21" idx="3"/>
            <a:endCxn id="22" idx="1"/>
          </p:cNvCxnSpPr>
          <p:nvPr/>
        </p:nvCxnSpPr>
        <p:spPr bwMode="auto">
          <a:xfrm>
            <a:off x="6531254" y="5353113"/>
            <a:ext cx="47064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85D0FFF3-AC70-4F05-B35D-CA0E995E2B33}"/>
              </a:ext>
            </a:extLst>
          </p:cNvPr>
          <p:cNvCxnSpPr>
            <a:stCxn id="20" idx="2"/>
            <a:endCxn id="22" idx="2"/>
          </p:cNvCxnSpPr>
          <p:nvPr/>
        </p:nvCxnSpPr>
        <p:spPr bwMode="auto">
          <a:xfrm rot="16200000" flipH="1">
            <a:off x="5580995" y="3324848"/>
            <a:ext cx="12700" cy="4742330"/>
          </a:xfrm>
          <a:prstGeom prst="bentConnector3">
            <a:avLst>
              <a:gd name="adj1" fmla="val 1800000"/>
            </a:avLst>
          </a:prstGeom>
          <a:noFill/>
          <a:ln w="28575">
            <a:solidFill>
              <a:schemeClr val="tx1"/>
            </a:solidFill>
            <a:tailEnd type="triangle"/>
          </a:ln>
        </p:spPr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236275C7-94D8-4E7B-A8BB-A281DF3F3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45816" y="3283392"/>
            <a:ext cx="1425388" cy="950723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33C21EE7-D590-4EB5-A7C1-DA058A4274B8}"/>
              </a:ext>
            </a:extLst>
          </p:cNvPr>
          <p:cNvSpPr txBox="1"/>
          <p:nvPr/>
        </p:nvSpPr>
        <p:spPr>
          <a:xfrm>
            <a:off x="7439487" y="4207862"/>
            <a:ext cx="1025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Tax return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65776F3-20BB-4FE1-93F1-3D7E2E0A2E72}"/>
              </a:ext>
            </a:extLst>
          </p:cNvPr>
          <p:cNvCxnSpPr>
            <a:stCxn id="22" idx="0"/>
            <a:endCxn id="33" idx="2"/>
          </p:cNvCxnSpPr>
          <p:nvPr/>
        </p:nvCxnSpPr>
        <p:spPr bwMode="auto">
          <a:xfrm flipV="1">
            <a:off x="7952160" y="4546416"/>
            <a:ext cx="0" cy="463797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2C0396B2-A7DA-44B0-B958-4283B17FA1BD}"/>
              </a:ext>
            </a:extLst>
          </p:cNvPr>
          <p:cNvSpPr txBox="1"/>
          <p:nvPr/>
        </p:nvSpPr>
        <p:spPr>
          <a:xfrm>
            <a:off x="6056517" y="4663081"/>
            <a:ext cx="1359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Mistake here?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8BA6D9A-6220-42A2-9376-DC98D0AF9689}"/>
              </a:ext>
            </a:extLst>
          </p:cNvPr>
          <p:cNvSpPr txBox="1"/>
          <p:nvPr/>
        </p:nvSpPr>
        <p:spPr>
          <a:xfrm>
            <a:off x="8016281" y="4661837"/>
            <a:ext cx="1359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Mistake here?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CEAEE2-8105-DE45-0924-7DA17462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84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171CA-120C-4776-AC22-647A4CD2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Strict correctness assumption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5186A4-1186-43A2-BF64-4189DAB78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Specification determines which outputs are correct/wrong</a:t>
            </a:r>
          </a:p>
          <a:p>
            <a:pPr lvl="1"/>
            <a:endParaRPr lang="en-US" sz="1200" dirty="0"/>
          </a:p>
          <a:p>
            <a:r>
              <a:rPr lang="en-US" sz="1600" dirty="0"/>
              <a:t>No concept of “pretty good:”</a:t>
            </a:r>
          </a:p>
          <a:p>
            <a:pPr lvl="1"/>
            <a:r>
              <a:rPr lang="en-US" sz="1400" dirty="0"/>
              <a:t>Even 99,9% accuracy not acceptable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 A single wrong result indicates a bug in the system</a:t>
            </a:r>
            <a:endParaRPr lang="en-US" sz="16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341113-4AA3-4DD5-B58B-79922AA33770}"/>
              </a:ext>
            </a:extLst>
          </p:cNvPr>
          <p:cNvSpPr/>
          <p:nvPr/>
        </p:nvSpPr>
        <p:spPr bwMode="auto">
          <a:xfrm>
            <a:off x="6734765" y="3716290"/>
            <a:ext cx="1900518" cy="1379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b"/>
          <a:lstStyle/>
          <a:p>
            <a:pPr algn="ctr"/>
            <a:r>
              <a:rPr lang="en-US" sz="1600" dirty="0"/>
              <a:t>Wrong result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FD748D7-1BB7-4235-983D-CB443BA30E6E}"/>
              </a:ext>
            </a:extLst>
          </p:cNvPr>
          <p:cNvSpPr/>
          <p:nvPr/>
        </p:nvSpPr>
        <p:spPr bwMode="auto">
          <a:xfrm>
            <a:off x="1885499" y="5484813"/>
            <a:ext cx="1900518" cy="685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Compute adjusted gross income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D10A705-35E5-4F1E-A3C2-9528C47812D2}"/>
              </a:ext>
            </a:extLst>
          </p:cNvPr>
          <p:cNvSpPr/>
          <p:nvPr/>
        </p:nvSpPr>
        <p:spPr bwMode="auto">
          <a:xfrm>
            <a:off x="4256664" y="5484813"/>
            <a:ext cx="1900518" cy="685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Compute deductions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2C8E9B3-712A-4105-947A-9ED05A8FA414}"/>
              </a:ext>
            </a:extLst>
          </p:cNvPr>
          <p:cNvSpPr/>
          <p:nvPr/>
        </p:nvSpPr>
        <p:spPr bwMode="auto">
          <a:xfrm>
            <a:off x="6627829" y="5484813"/>
            <a:ext cx="1900518" cy="685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Report taxes</a:t>
            </a:r>
          </a:p>
        </p:txBody>
      </p:sp>
      <p:sp>
        <p:nvSpPr>
          <p:cNvPr id="23" name="Flussdiagramm: Magnetplattenspeicher 22">
            <a:extLst>
              <a:ext uri="{FF2B5EF4-FFF2-40B4-BE49-F238E27FC236}">
                <a16:creationId xmlns:a16="http://schemas.microsoft.com/office/drawing/2014/main" id="{81B81F67-26F5-4F2C-84F2-B1A414ED8FE6}"/>
              </a:ext>
            </a:extLst>
          </p:cNvPr>
          <p:cNvSpPr/>
          <p:nvPr/>
        </p:nvSpPr>
        <p:spPr bwMode="auto">
          <a:xfrm>
            <a:off x="3016962" y="3674532"/>
            <a:ext cx="1988254" cy="1371012"/>
          </a:xfrm>
          <a:prstGeom prst="flowChartMagneticDisk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Personal information</a:t>
            </a:r>
          </a:p>
          <a:p>
            <a:pPr algn="ctr"/>
            <a:r>
              <a:rPr lang="en-US" sz="1600" dirty="0"/>
              <a:t>(e.g., income, dependents, …)</a:t>
            </a:r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10268335-F379-4DC1-B9C2-85392176372E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 bwMode="auto">
          <a:xfrm rot="10800000" flipV="1">
            <a:off x="2835758" y="4360037"/>
            <a:ext cx="181204" cy="1124775"/>
          </a:xfrm>
          <a:prstGeom prst="bent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883D5F4F-04D6-4153-8A90-EF7FAE9787C2}"/>
              </a:ext>
            </a:extLst>
          </p:cNvPr>
          <p:cNvCxnSpPr>
            <a:cxnSpLocks/>
            <a:stCxn id="23" idx="4"/>
            <a:endCxn id="20" idx="0"/>
          </p:cNvCxnSpPr>
          <p:nvPr/>
        </p:nvCxnSpPr>
        <p:spPr bwMode="auto">
          <a:xfrm>
            <a:off x="5005216" y="4360038"/>
            <a:ext cx="201707" cy="1124775"/>
          </a:xfrm>
          <a:prstGeom prst="bent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7C861BD-989E-4499-8C67-C9F7A8F39E04}"/>
              </a:ext>
            </a:extLst>
          </p:cNvPr>
          <p:cNvCxnSpPr>
            <a:stCxn id="19" idx="3"/>
            <a:endCxn id="20" idx="1"/>
          </p:cNvCxnSpPr>
          <p:nvPr/>
        </p:nvCxnSpPr>
        <p:spPr bwMode="auto">
          <a:xfrm>
            <a:off x="3786017" y="5827713"/>
            <a:ext cx="47064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1A03ED8-C1BE-4B74-A6CA-0478E591EC26}"/>
              </a:ext>
            </a:extLst>
          </p:cNvPr>
          <p:cNvCxnSpPr>
            <a:stCxn id="20" idx="3"/>
            <a:endCxn id="22" idx="1"/>
          </p:cNvCxnSpPr>
          <p:nvPr/>
        </p:nvCxnSpPr>
        <p:spPr bwMode="auto">
          <a:xfrm>
            <a:off x="6157182" y="5827713"/>
            <a:ext cx="47064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2FFDF21C-6705-4487-B217-8B25AE30ACBA}"/>
              </a:ext>
            </a:extLst>
          </p:cNvPr>
          <p:cNvCxnSpPr>
            <a:stCxn id="19" idx="2"/>
            <a:endCxn id="22" idx="2"/>
          </p:cNvCxnSpPr>
          <p:nvPr/>
        </p:nvCxnSpPr>
        <p:spPr bwMode="auto">
          <a:xfrm rot="16200000" flipH="1">
            <a:off x="5206923" y="3799448"/>
            <a:ext cx="12700" cy="4742330"/>
          </a:xfrm>
          <a:prstGeom prst="bentConnector3">
            <a:avLst>
              <a:gd name="adj1" fmla="val 1800000"/>
            </a:avLst>
          </a:prstGeom>
          <a:noFill/>
          <a:ln w="28575">
            <a:solidFill>
              <a:schemeClr val="tx1"/>
            </a:solidFill>
            <a:tailEnd type="triangle"/>
          </a:ln>
        </p:spPr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55FD9D2F-0207-42F9-BCB2-CF650A5F0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71744" y="3757992"/>
            <a:ext cx="1425388" cy="95072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4EFC615-586A-4A07-A2EE-674007A833EB}"/>
              </a:ext>
            </a:extLst>
          </p:cNvPr>
          <p:cNvSpPr txBox="1"/>
          <p:nvPr/>
        </p:nvSpPr>
        <p:spPr>
          <a:xfrm>
            <a:off x="7065415" y="4682462"/>
            <a:ext cx="1025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Tax return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0B146CA7-2F2D-4DD0-AC99-69F077928D33}"/>
              </a:ext>
            </a:extLst>
          </p:cNvPr>
          <p:cNvCxnSpPr>
            <a:stCxn id="22" idx="0"/>
            <a:endCxn id="30" idx="2"/>
          </p:cNvCxnSpPr>
          <p:nvPr/>
        </p:nvCxnSpPr>
        <p:spPr bwMode="auto">
          <a:xfrm flipV="1">
            <a:off x="7578088" y="5021016"/>
            <a:ext cx="0" cy="463797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pic>
        <p:nvPicPr>
          <p:cNvPr id="21" name="Grafik 20" descr="Käfer">
            <a:extLst>
              <a:ext uri="{FF2B5EF4-FFF2-40B4-BE49-F238E27FC236}">
                <a16:creationId xmlns:a16="http://schemas.microsoft.com/office/drawing/2014/main" id="{06075292-E034-472A-89D7-4328C00CA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8083" y="2971800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63891C-BA63-8950-9C43-DA30EE45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6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A620E-C9CB-4DBC-8AD7-397C5CE3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 but in both cases a fairly small part of the system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17E3119-D059-4A5F-A44E-1BDFBC41B629}"/>
              </a:ext>
            </a:extLst>
          </p:cNvPr>
          <p:cNvSpPr/>
          <p:nvPr/>
        </p:nvSpPr>
        <p:spPr bwMode="auto">
          <a:xfrm>
            <a:off x="730655" y="2756647"/>
            <a:ext cx="5154710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User Interface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55DBEE-CC9A-4278-9521-A3A72F7A7930}"/>
              </a:ext>
            </a:extLst>
          </p:cNvPr>
          <p:cNvSpPr/>
          <p:nvPr/>
        </p:nvSpPr>
        <p:spPr bwMode="auto">
          <a:xfrm>
            <a:off x="730655" y="3576916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User Accounts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A57CA8-BE5F-4442-A5EF-431848ED9A5A}"/>
              </a:ext>
            </a:extLst>
          </p:cNvPr>
          <p:cNvSpPr/>
          <p:nvPr/>
        </p:nvSpPr>
        <p:spPr bwMode="auto">
          <a:xfrm>
            <a:off x="1815383" y="3576917"/>
            <a:ext cx="2714067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Tax Computation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DEE8CA-8635-4F98-A204-E3E3A240DCD1}"/>
              </a:ext>
            </a:extLst>
          </p:cNvPr>
          <p:cNvSpPr/>
          <p:nvPr/>
        </p:nvSpPr>
        <p:spPr bwMode="auto">
          <a:xfrm>
            <a:off x="2383521" y="4383481"/>
            <a:ext cx="1095937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Payment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D6750A2-E19C-42E7-A780-80B769B54C3B}"/>
              </a:ext>
            </a:extLst>
          </p:cNvPr>
          <p:cNvSpPr/>
          <p:nvPr/>
        </p:nvSpPr>
        <p:spPr bwMode="auto">
          <a:xfrm>
            <a:off x="741859" y="4383486"/>
            <a:ext cx="1573307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Database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4D5145-51E3-4007-B82D-CB4DA29FD5E6}"/>
              </a:ext>
            </a:extLst>
          </p:cNvPr>
          <p:cNvSpPr/>
          <p:nvPr/>
        </p:nvSpPr>
        <p:spPr bwMode="auto">
          <a:xfrm>
            <a:off x="3547813" y="4380860"/>
            <a:ext cx="1095937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Logging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F71B1F-ADD8-4F56-9164-DAD36119BA00}"/>
              </a:ext>
            </a:extLst>
          </p:cNvPr>
          <p:cNvSpPr/>
          <p:nvPr/>
        </p:nvSpPr>
        <p:spPr bwMode="auto">
          <a:xfrm>
            <a:off x="4712106" y="4383483"/>
            <a:ext cx="117325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Monitoring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D64133-5129-4309-A47D-B09493DF58D1}"/>
              </a:ext>
            </a:extLst>
          </p:cNvPr>
          <p:cNvSpPr/>
          <p:nvPr/>
        </p:nvSpPr>
        <p:spPr bwMode="auto">
          <a:xfrm>
            <a:off x="4645988" y="3576917"/>
            <a:ext cx="1239377" cy="7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Audit Risk Prediction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F6A264-243A-4E37-B769-77B6E22D85C1}"/>
              </a:ext>
            </a:extLst>
          </p:cNvPr>
          <p:cNvSpPr/>
          <p:nvPr/>
        </p:nvSpPr>
        <p:spPr bwMode="auto">
          <a:xfrm>
            <a:off x="609631" y="2353235"/>
            <a:ext cx="5392271" cy="2958353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/>
              <a:t>System: Tax software with audit risk prediction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0296949-FFF8-415C-B9A0-F0064504B668}"/>
              </a:ext>
            </a:extLst>
          </p:cNvPr>
          <p:cNvSpPr/>
          <p:nvPr/>
        </p:nvSpPr>
        <p:spPr bwMode="auto">
          <a:xfrm>
            <a:off x="6412035" y="2756647"/>
            <a:ext cx="5154710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User Interface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8EE650-0CA1-4B4F-99DF-5C2FF7066266}"/>
              </a:ext>
            </a:extLst>
          </p:cNvPr>
          <p:cNvSpPr/>
          <p:nvPr/>
        </p:nvSpPr>
        <p:spPr bwMode="auto">
          <a:xfrm>
            <a:off x="6412035" y="3576916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User Accounts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82AE98-F696-41A8-8E42-FBD90C4BED3A}"/>
              </a:ext>
            </a:extLst>
          </p:cNvPr>
          <p:cNvSpPr/>
          <p:nvPr/>
        </p:nvSpPr>
        <p:spPr bwMode="auto">
          <a:xfrm>
            <a:off x="7496764" y="3576917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Audio Upload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20E1DE7-C534-4169-A4B4-3135CA38B121}"/>
              </a:ext>
            </a:extLst>
          </p:cNvPr>
          <p:cNvSpPr/>
          <p:nvPr/>
        </p:nvSpPr>
        <p:spPr bwMode="auto">
          <a:xfrm>
            <a:off x="8581493" y="3576915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Payment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42EC37A-BFB5-45C6-8987-662CB1070A41}"/>
              </a:ext>
            </a:extLst>
          </p:cNvPr>
          <p:cNvSpPr/>
          <p:nvPr/>
        </p:nvSpPr>
        <p:spPr bwMode="auto">
          <a:xfrm>
            <a:off x="6423240" y="4383486"/>
            <a:ext cx="981635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Database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8B70310-5A7C-4D2D-B7F7-149F780FA646}"/>
              </a:ext>
            </a:extLst>
          </p:cNvPr>
          <p:cNvSpPr/>
          <p:nvPr/>
        </p:nvSpPr>
        <p:spPr bwMode="auto">
          <a:xfrm>
            <a:off x="7472110" y="4383485"/>
            <a:ext cx="169432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Cloud Processing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F072192-2967-4BE2-883D-0DFA1226D546}"/>
              </a:ext>
            </a:extLst>
          </p:cNvPr>
          <p:cNvSpPr/>
          <p:nvPr/>
        </p:nvSpPr>
        <p:spPr bwMode="auto">
          <a:xfrm>
            <a:off x="9233674" y="4383484"/>
            <a:ext cx="1095937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Logging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7D2DEC7-D7DB-4B3B-A350-259504BAAC83}"/>
              </a:ext>
            </a:extLst>
          </p:cNvPr>
          <p:cNvSpPr/>
          <p:nvPr/>
        </p:nvSpPr>
        <p:spPr bwMode="auto">
          <a:xfrm>
            <a:off x="10396846" y="4383483"/>
            <a:ext cx="1169899" cy="726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Monitoring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F11C37D-DF5D-4FF1-9B69-4DA65D4F5957}"/>
              </a:ext>
            </a:extLst>
          </p:cNvPr>
          <p:cNvSpPr/>
          <p:nvPr/>
        </p:nvSpPr>
        <p:spPr bwMode="auto">
          <a:xfrm>
            <a:off x="6291011" y="2353235"/>
            <a:ext cx="5392271" cy="2958353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/>
              <a:t>System: transcrAIbe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F1C0F2B-6FD9-4ED1-A58D-21ECF9DECB41}"/>
              </a:ext>
            </a:extLst>
          </p:cNvPr>
          <p:cNvSpPr/>
          <p:nvPr/>
        </p:nvSpPr>
        <p:spPr bwMode="auto">
          <a:xfrm>
            <a:off x="9663990" y="3576917"/>
            <a:ext cx="1902755" cy="7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Speech Recognition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BEC1D2-25CD-AC91-884C-3C5BCF0C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9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FD124-155E-43DE-9E02-277C8606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Lack of specifications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DD879D-A786-4B72-AF3B-AC19252E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1" y="1268760"/>
            <a:ext cx="10753195" cy="5040560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We cannot specify this!</a:t>
            </a:r>
          </a:p>
          <a:p>
            <a:endParaRPr lang="en-US" sz="1600" dirty="0"/>
          </a:p>
          <a:p>
            <a:r>
              <a:rPr lang="en-US" sz="1600" dirty="0"/>
              <a:t>Instead:</a:t>
            </a:r>
          </a:p>
          <a:p>
            <a:pPr lvl="1"/>
            <a:r>
              <a:rPr lang="en-US" sz="1400" dirty="0"/>
              <a:t>Inductive reasoning, i.e., machine learning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 No (automated) rules that specify the correct output, other than our learned model!</a:t>
            </a:r>
            <a:endParaRPr lang="en-US" sz="1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62D3F1-E7B8-4537-BBE7-116733B2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7" y="1480881"/>
            <a:ext cx="6331802" cy="1666263"/>
          </a:xfrm>
          <a:prstGeom prst="rect">
            <a:avLst/>
          </a:prstGeom>
        </p:spPr>
      </p:pic>
      <p:pic>
        <p:nvPicPr>
          <p:cNvPr id="6" name="Grafik 5" descr="Stimme">
            <a:extLst>
              <a:ext uri="{FF2B5EF4-FFF2-40B4-BE49-F238E27FC236}">
                <a16:creationId xmlns:a16="http://schemas.microsoft.com/office/drawing/2014/main" id="{5C255E5D-26A8-4F6F-9451-ED13CA460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0906" y="2751381"/>
            <a:ext cx="914400" cy="914400"/>
          </a:xfrm>
          <a:prstGeom prst="rect">
            <a:avLst/>
          </a:prstGeom>
        </p:spPr>
      </p:pic>
      <p:pic>
        <p:nvPicPr>
          <p:cNvPr id="7" name="Grafik 6" descr="Stimme">
            <a:extLst>
              <a:ext uri="{FF2B5EF4-FFF2-40B4-BE49-F238E27FC236}">
                <a16:creationId xmlns:a16="http://schemas.microsoft.com/office/drawing/2014/main" id="{B85DD073-9436-4651-87D8-37246B2D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0906" y="3360981"/>
            <a:ext cx="914400" cy="914400"/>
          </a:xfrm>
          <a:prstGeom prst="rect">
            <a:avLst/>
          </a:prstGeom>
        </p:spPr>
      </p:pic>
      <p:pic>
        <p:nvPicPr>
          <p:cNvPr id="10" name="Grafik 9" descr="Stimme">
            <a:extLst>
              <a:ext uri="{FF2B5EF4-FFF2-40B4-BE49-F238E27FC236}">
                <a16:creationId xmlns:a16="http://schemas.microsoft.com/office/drawing/2014/main" id="{24CBFD1A-B64C-44BD-8C71-49C397973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0906" y="3960444"/>
            <a:ext cx="914400" cy="914400"/>
          </a:xfrm>
          <a:prstGeom prst="rect">
            <a:avLst/>
          </a:prstGeom>
        </p:spPr>
      </p:pic>
      <p:pic>
        <p:nvPicPr>
          <p:cNvPr id="12" name="Grafik 11" descr="Dokument">
            <a:extLst>
              <a:ext uri="{FF2B5EF4-FFF2-40B4-BE49-F238E27FC236}">
                <a16:creationId xmlns:a16="http://schemas.microsoft.com/office/drawing/2014/main" id="{1658E6F0-DA44-4E10-BBED-29DCEA2A9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3436" y="2891795"/>
            <a:ext cx="633573" cy="633573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FFEC968-2779-4DF9-9FC0-101CB44DD775}"/>
              </a:ext>
            </a:extLst>
          </p:cNvPr>
          <p:cNvCxnSpPr/>
          <p:nvPr/>
        </p:nvCxnSpPr>
        <p:spPr bwMode="auto">
          <a:xfrm>
            <a:off x="6608464" y="3208581"/>
            <a:ext cx="24060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pic>
        <p:nvPicPr>
          <p:cNvPr id="15" name="Grafik 14" descr="Dokument">
            <a:extLst>
              <a:ext uri="{FF2B5EF4-FFF2-40B4-BE49-F238E27FC236}">
                <a16:creationId xmlns:a16="http://schemas.microsoft.com/office/drawing/2014/main" id="{D98F1500-3F7B-4A69-820D-0CCBB4E96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9071" y="3501394"/>
            <a:ext cx="633573" cy="633573"/>
          </a:xfrm>
          <a:prstGeom prst="rect">
            <a:avLst/>
          </a:prstGeom>
        </p:spPr>
      </p:pic>
      <p:pic>
        <p:nvPicPr>
          <p:cNvPr id="16" name="Grafik 15" descr="Dokument">
            <a:extLst>
              <a:ext uri="{FF2B5EF4-FFF2-40B4-BE49-F238E27FC236}">
                <a16:creationId xmlns:a16="http://schemas.microsoft.com/office/drawing/2014/main" id="{0A8F1F8F-1D51-4B99-A9AE-AD1842F2D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9071" y="4100857"/>
            <a:ext cx="633573" cy="633573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117AD05-CBAB-4E6F-B90C-08FD56866443}"/>
              </a:ext>
            </a:extLst>
          </p:cNvPr>
          <p:cNvCxnSpPr/>
          <p:nvPr/>
        </p:nvCxnSpPr>
        <p:spPr bwMode="auto">
          <a:xfrm>
            <a:off x="6608463" y="3818180"/>
            <a:ext cx="24060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E3E0B5A-CCDD-4AE4-81ED-850D2B71304E}"/>
              </a:ext>
            </a:extLst>
          </p:cNvPr>
          <p:cNvCxnSpPr/>
          <p:nvPr/>
        </p:nvCxnSpPr>
        <p:spPr bwMode="auto">
          <a:xfrm>
            <a:off x="6608462" y="4417643"/>
            <a:ext cx="24060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77BB0DA-DD69-476F-A4C2-F54C66C506B6}"/>
              </a:ext>
            </a:extLst>
          </p:cNvPr>
          <p:cNvSpPr txBox="1"/>
          <p:nvPr/>
        </p:nvSpPr>
        <p:spPr>
          <a:xfrm>
            <a:off x="6373941" y="4536437"/>
            <a:ext cx="16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C4CD33F-0A56-496F-A282-597C78B9751D}"/>
              </a:ext>
            </a:extLst>
          </p:cNvPr>
          <p:cNvSpPr txBox="1"/>
          <p:nvPr/>
        </p:nvSpPr>
        <p:spPr>
          <a:xfrm>
            <a:off x="5923728" y="2540123"/>
            <a:ext cx="1254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Training data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4418C20-F3F5-4F5C-BED7-640E7C0DB2FD}"/>
              </a:ext>
            </a:extLst>
          </p:cNvPr>
          <p:cNvSpPr/>
          <p:nvPr/>
        </p:nvSpPr>
        <p:spPr bwMode="auto">
          <a:xfrm>
            <a:off x="8226009" y="3376906"/>
            <a:ext cx="1532964" cy="784412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FE2662-4515-403D-85A0-0324AF9BA2E3}"/>
              </a:ext>
            </a:extLst>
          </p:cNvPr>
          <p:cNvSpPr/>
          <p:nvPr/>
        </p:nvSpPr>
        <p:spPr bwMode="auto">
          <a:xfrm>
            <a:off x="8226009" y="5096849"/>
            <a:ext cx="1532964" cy="784412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Model</a:t>
            </a:r>
          </a:p>
        </p:txBody>
      </p:sp>
      <p:pic>
        <p:nvPicPr>
          <p:cNvPr id="23" name="Grafik 22" descr="Stimme">
            <a:extLst>
              <a:ext uri="{FF2B5EF4-FFF2-40B4-BE49-F238E27FC236}">
                <a16:creationId xmlns:a16="http://schemas.microsoft.com/office/drawing/2014/main" id="{29D9A70A-37A0-4BAF-B192-F7A466CBB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0905" y="5031855"/>
            <a:ext cx="914400" cy="914400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8259D19-6186-47B2-B6E9-465327EA0F1D}"/>
              </a:ext>
            </a:extLst>
          </p:cNvPr>
          <p:cNvCxnSpPr>
            <a:cxnSpLocks/>
            <a:endCxn id="22" idx="1"/>
          </p:cNvCxnSpPr>
          <p:nvPr/>
        </p:nvCxnSpPr>
        <p:spPr bwMode="auto">
          <a:xfrm>
            <a:off x="6535306" y="5481542"/>
            <a:ext cx="1690703" cy="7513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52136EDF-C166-475A-A0C5-29018749AB62}"/>
              </a:ext>
            </a:extLst>
          </p:cNvPr>
          <p:cNvSpPr/>
          <p:nvPr/>
        </p:nvSpPr>
        <p:spPr bwMode="auto">
          <a:xfrm>
            <a:off x="5558153" y="2540122"/>
            <a:ext cx="2034988" cy="245798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FB1E651-4FD7-4B25-82F7-230823C40434}"/>
              </a:ext>
            </a:extLst>
          </p:cNvPr>
          <p:cNvCxnSpPr>
            <a:cxnSpLocks/>
            <a:stCxn id="26" idx="3"/>
            <a:endCxn id="21" idx="1"/>
          </p:cNvCxnSpPr>
          <p:nvPr/>
        </p:nvCxnSpPr>
        <p:spPr bwMode="auto">
          <a:xfrm>
            <a:off x="7593141" y="3769112"/>
            <a:ext cx="632868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4D9DF39-FA34-41A7-AC2F-D9E18DD5333B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8992491" y="4161318"/>
            <a:ext cx="0" cy="935531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pic>
        <p:nvPicPr>
          <p:cNvPr id="35" name="Grafik 34" descr="Dokument">
            <a:extLst>
              <a:ext uri="{FF2B5EF4-FFF2-40B4-BE49-F238E27FC236}">
                <a16:creationId xmlns:a16="http://schemas.microsoft.com/office/drawing/2014/main" id="{33DFCAA2-CA07-4073-96EA-C8999EFD7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75380" y="5164755"/>
            <a:ext cx="633573" cy="633573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50FEA42-42D3-42D5-AC56-F784015E304F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 bwMode="auto">
          <a:xfrm flipV="1">
            <a:off x="9758973" y="5481542"/>
            <a:ext cx="616407" cy="7513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94ADF9-9D79-9656-EEC1-84CA9690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89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31898-62F8-4E80-91CB-452F31E0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 correctness assumption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29DE95-8E9D-49A9-8BCE-B3455B454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Often no reliable ground truth</a:t>
            </a:r>
          </a:p>
          <a:p>
            <a:pPr lvl="1"/>
            <a:r>
              <a:rPr lang="en-US" sz="1400" dirty="0"/>
              <a:t>Usually human judgment</a:t>
            </a:r>
          </a:p>
          <a:p>
            <a:pPr lvl="1"/>
            <a:r>
              <a:rPr lang="en-US" sz="1400" dirty="0"/>
              <a:t>Expensive</a:t>
            </a:r>
          </a:p>
          <a:p>
            <a:endParaRPr lang="en-US" sz="1600" dirty="0"/>
          </a:p>
          <a:p>
            <a:r>
              <a:rPr lang="en-US" sz="1600" dirty="0"/>
              <a:t>Accepting that mistakes will happen, but hopefully not to frequently</a:t>
            </a:r>
          </a:p>
          <a:p>
            <a:pPr lvl="1"/>
            <a:r>
              <a:rPr lang="en-US" sz="1400" dirty="0"/>
              <a:t>“95% accuracy” may be pretty good</a:t>
            </a:r>
          </a:p>
          <a:p>
            <a:endParaRPr lang="en-US" sz="1600" dirty="0"/>
          </a:p>
          <a:p>
            <a:r>
              <a:rPr lang="en-US" sz="1600" dirty="0"/>
              <a:t>More confident for data similar to training data</a:t>
            </a:r>
          </a:p>
          <a:p>
            <a:endParaRPr lang="de-DE" sz="1600" dirty="0"/>
          </a:p>
        </p:txBody>
      </p:sp>
      <p:sp>
        <p:nvSpPr>
          <p:cNvPr id="4" name="Sprechblase: oval 3">
            <a:extLst>
              <a:ext uri="{FF2B5EF4-FFF2-40B4-BE49-F238E27FC236}">
                <a16:creationId xmlns:a16="http://schemas.microsoft.com/office/drawing/2014/main" id="{14C503BF-F9A7-4CEB-BF75-26E5E0BC503C}"/>
              </a:ext>
            </a:extLst>
          </p:cNvPr>
          <p:cNvSpPr/>
          <p:nvPr/>
        </p:nvSpPr>
        <p:spPr bwMode="auto">
          <a:xfrm>
            <a:off x="1707903" y="4517097"/>
            <a:ext cx="3349694" cy="1174376"/>
          </a:xfrm>
          <a:prstGeom prst="wedgeEllipseCallout">
            <a:avLst>
              <a:gd name="adj1" fmla="val -46230"/>
              <a:gd name="adj2" fmla="val 6593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This is a severe problem that must be fixed ASAP!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0054433-4EE2-4C7A-9F32-863E55530FEE}"/>
              </a:ext>
            </a:extLst>
          </p:cNvPr>
          <p:cNvSpPr/>
          <p:nvPr/>
        </p:nvSpPr>
        <p:spPr bwMode="auto">
          <a:xfrm>
            <a:off x="7455834" y="4517097"/>
            <a:ext cx="2033081" cy="1301503"/>
          </a:xfrm>
          <a:prstGeom prst="rect">
            <a:avLst/>
          </a:prstGeom>
          <a:noFill/>
          <a:ln>
            <a:noFill/>
          </a:ln>
        </p:spPr>
        <p:txBody>
          <a:bodyPr rtlCol="0" anchor="ctr"/>
          <a:lstStyle/>
          <a:p>
            <a:pPr algn="ctr"/>
            <a:r>
              <a:rPr lang="en-US" sz="1600"/>
              <a:t>This is a severe problem that must be fixed as app. </a:t>
            </a:r>
          </a:p>
        </p:txBody>
      </p:sp>
      <p:pic>
        <p:nvPicPr>
          <p:cNvPr id="6" name="Grafik 5" descr="Dokument">
            <a:extLst>
              <a:ext uri="{FF2B5EF4-FFF2-40B4-BE49-F238E27FC236}">
                <a16:creationId xmlns:a16="http://schemas.microsoft.com/office/drawing/2014/main" id="{BB0EA94B-3034-4F08-860B-5F874C880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0027" y="4051471"/>
            <a:ext cx="2315665" cy="2315665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7223A55-9F97-4D47-BBBA-54699EEE1E11}"/>
              </a:ext>
            </a:extLst>
          </p:cNvPr>
          <p:cNvCxnSpPr>
            <a:cxnSpLocks/>
          </p:cNvCxnSpPr>
          <p:nvPr/>
        </p:nvCxnSpPr>
        <p:spPr bwMode="auto">
          <a:xfrm flipV="1">
            <a:off x="5485614" y="5104285"/>
            <a:ext cx="1540076" cy="17796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FABE95C-5F8A-421C-9C96-8D33E2B39A40}"/>
              </a:ext>
            </a:extLst>
          </p:cNvPr>
          <p:cNvSpPr/>
          <p:nvPr/>
        </p:nvSpPr>
        <p:spPr bwMode="auto">
          <a:xfrm>
            <a:off x="7410028" y="4086986"/>
            <a:ext cx="2235394" cy="2244637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B0D3E18-F0D2-BD33-1A87-FD8D457B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41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A753B-04FE-447B-AE22-ED4A1FC6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consequences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18AB34-8AD8-4031-BA3E-2BB343B06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In general, no specifications for learning tasks</a:t>
            </a:r>
          </a:p>
          <a:p>
            <a:pPr lvl="1"/>
            <a:r>
              <a:rPr lang="en-US" sz="1400" dirty="0"/>
              <a:t>Too complex</a:t>
            </a:r>
          </a:p>
          <a:p>
            <a:pPr lvl="1"/>
            <a:r>
              <a:rPr lang="en-US" sz="1400" dirty="0"/>
              <a:t>Rules unknown</a:t>
            </a:r>
          </a:p>
          <a:p>
            <a:pPr lvl="1"/>
            <a:endParaRPr lang="en-US" sz="1200" dirty="0"/>
          </a:p>
          <a:p>
            <a:r>
              <a:rPr lang="en-US" sz="1600" dirty="0"/>
              <a:t>ML will learn rules/specifications (inductive reasoning)</a:t>
            </a:r>
          </a:p>
          <a:p>
            <a:pPr lvl="1"/>
            <a:r>
              <a:rPr lang="en-US" sz="1400" dirty="0"/>
              <a:t>Unclear if the rules are correct</a:t>
            </a:r>
          </a:p>
          <a:p>
            <a:pPr lvl="1"/>
            <a:r>
              <a:rPr lang="en-US" sz="1400" dirty="0"/>
              <a:t>Rules often opaque for humans (e.g., deep neural networks)</a:t>
            </a:r>
          </a:p>
          <a:p>
            <a:pPr lvl="1"/>
            <a:endParaRPr lang="en-US" sz="1200" dirty="0"/>
          </a:p>
          <a:p>
            <a:r>
              <a:rPr lang="en-US" sz="1600" dirty="0"/>
              <a:t>We can define correctness for some data, but not general rules</a:t>
            </a:r>
          </a:p>
          <a:p>
            <a:pPr lvl="1"/>
            <a:endParaRPr lang="en-US" sz="1200" dirty="0"/>
          </a:p>
          <a:p>
            <a:r>
              <a:rPr lang="en-US" sz="1600" dirty="0"/>
              <a:t>Sometimes we can only determine correctness after the fact</a:t>
            </a:r>
          </a:p>
          <a:p>
            <a:pPr lvl="1"/>
            <a:r>
              <a:rPr lang="en-US" sz="1400" dirty="0"/>
              <a:t>E.g., multiple translations may be correct, we cannot specify all of them</a:t>
            </a:r>
          </a:p>
          <a:p>
            <a:pPr marL="0" indent="0">
              <a:buNone/>
            </a:pPr>
            <a:br>
              <a:rPr lang="en-US" sz="1600" dirty="0"/>
            </a:br>
            <a:endParaRPr lang="de-DE" sz="16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B89D475-C74C-4D74-AA5E-26A803D4A59E}"/>
              </a:ext>
            </a:extLst>
          </p:cNvPr>
          <p:cNvSpPr/>
          <p:nvPr/>
        </p:nvSpPr>
        <p:spPr bwMode="auto">
          <a:xfrm>
            <a:off x="3328481" y="5413752"/>
            <a:ext cx="5535038" cy="10116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Goals instead of specifications</a:t>
            </a:r>
          </a:p>
          <a:p>
            <a:pPr algn="ctr"/>
            <a:r>
              <a:rPr lang="en-US" sz="1600" b="1"/>
              <a:t>Objective to maximize, instead of rules to fulfill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C662E6-4EA9-DB40-9C28-5887E652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27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6CBA9-28AD-4521-9A58-E7E96224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Decomposition for image capturing</a:t>
            </a:r>
          </a:p>
        </p:txBody>
      </p:sp>
      <p:pic>
        <p:nvPicPr>
          <p:cNvPr id="2050" name="Picture 2" descr="Captioning example">
            <a:extLst>
              <a:ext uri="{FF2B5EF4-FFF2-40B4-BE49-F238E27FC236}">
                <a16:creationId xmlns:a16="http://schemas.microsoft.com/office/drawing/2014/main" id="{6C16B186-32DB-4AA1-9C75-ECC7334C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094" y="1632962"/>
            <a:ext cx="7857812" cy="475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BDBB445-B51C-4AC6-B7BA-A2AADF332962}"/>
              </a:ext>
            </a:extLst>
          </p:cNvPr>
          <p:cNvSpPr/>
          <p:nvPr/>
        </p:nvSpPr>
        <p:spPr>
          <a:xfrm>
            <a:off x="1453116" y="6492875"/>
            <a:ext cx="104669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Nushi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Besmira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Ece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 Kamar, Eric Horvitz, and Donald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Kossmann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. "On human intellect and machine failures: troubleshooting integrative machine learning systems." In Proc. AAAI. 2017.</a:t>
            </a:r>
            <a:endParaRPr 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4BA621-D577-2F41-18CF-FC2704E9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83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BA74F-B259-45B9-9E54-6F595B3B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Blaming assignment?! </a:t>
            </a:r>
          </a:p>
        </p:txBody>
      </p:sp>
      <p:pic>
        <p:nvPicPr>
          <p:cNvPr id="3074" name="Picture 2" descr="blame assignment problem">
            <a:extLst>
              <a:ext uri="{FF2B5EF4-FFF2-40B4-BE49-F238E27FC236}">
                <a16:creationId xmlns:a16="http://schemas.microsoft.com/office/drawing/2014/main" id="{438F02D2-87C5-4951-8C6F-0A2C5BC33D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2" y="1690688"/>
            <a:ext cx="10196955" cy="47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39EE35-0B13-470C-847A-75C9E2A5CEBA}"/>
              </a:ext>
            </a:extLst>
          </p:cNvPr>
          <p:cNvSpPr/>
          <p:nvPr/>
        </p:nvSpPr>
        <p:spPr>
          <a:xfrm>
            <a:off x="1472739" y="6492875"/>
            <a:ext cx="104669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Nushi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Besmira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Ece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 Kamar, Eric Horvitz, and Donald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Kossmann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. "On human intellect and machine failures: troubleshooting integrative machine learning systems." In Proc. AAAI. 2017.</a:t>
            </a:r>
            <a:endParaRPr 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4426F3-9276-9E1D-AA89-2D247945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60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D1B451-2C8A-46F7-ADF1-6D0C9D66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Fixing mistakes may introduce mistakes</a:t>
            </a:r>
          </a:p>
        </p:txBody>
      </p:sp>
      <p:pic>
        <p:nvPicPr>
          <p:cNvPr id="4098" name="Picture 2" descr="imgcaptioningml-nonmonotonic.png">
            <a:extLst>
              <a:ext uri="{FF2B5EF4-FFF2-40B4-BE49-F238E27FC236}">
                <a16:creationId xmlns:a16="http://schemas.microsoft.com/office/drawing/2014/main" id="{EA6A937E-361B-4B9B-AA16-CB8BC15E7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14" y="1690688"/>
            <a:ext cx="9366572" cy="47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AC048EF-D1FE-4F49-AAD7-4C72D9626CE9}"/>
              </a:ext>
            </a:extLst>
          </p:cNvPr>
          <p:cNvSpPr/>
          <p:nvPr/>
        </p:nvSpPr>
        <p:spPr>
          <a:xfrm>
            <a:off x="1374626" y="6492875"/>
            <a:ext cx="104669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85000"/>
                  </a:schemeClr>
                </a:solidFill>
                <a:latin typeface="-apple-system"/>
              </a:rPr>
              <a:t>Nushi, Besmira, Ece Kamar, Eric Horvitz, and Donald Kossmann. "On human intellect and machine failures: troubleshooting integrative machine learning systems." In Proc. AAAI. 2017.</a:t>
            </a:r>
            <a:endParaRPr lang="en-US" sz="10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66F12D-72DE-81AA-AA97-FE73898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118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0A6EC-304F-406E-A2EC-341601A9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625" y="3176972"/>
            <a:ext cx="2226492" cy="504056"/>
          </a:xfrm>
        </p:spPr>
        <p:txBody>
          <a:bodyPr>
            <a:normAutofit fontScale="90000"/>
          </a:bodyPr>
          <a:lstStyle/>
          <a:p>
            <a:r>
              <a:rPr lang="en-US" sz="3600"/>
              <a:t>Questions?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DC8592-6911-4CDA-9034-3433EF8D5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5999" y="761998"/>
            <a:ext cx="6096001" cy="609600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5E5C9A-6A8B-897D-3F75-B6B2F016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1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D6B0F-9C56-4255-99EB-EC1D5599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examples of ML in production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12DDB8-657C-463E-A4DC-F10EC0E9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/>
              <a:t>Product recommendation on Amazon</a:t>
            </a:r>
          </a:p>
          <a:p>
            <a:endParaRPr lang="en-US" sz="1600"/>
          </a:p>
          <a:p>
            <a:r>
              <a:rPr lang="en-US" sz="1600"/>
              <a:t>Surge price calculation for Uber</a:t>
            </a:r>
          </a:p>
          <a:p>
            <a:endParaRPr lang="en-US" sz="1600"/>
          </a:p>
          <a:p>
            <a:r>
              <a:rPr lang="en-US" sz="1600"/>
              <a:t>Inventory planning at Walmart</a:t>
            </a:r>
          </a:p>
          <a:p>
            <a:endParaRPr lang="en-US" sz="1600"/>
          </a:p>
          <a:p>
            <a:r>
              <a:rPr lang="en-US" sz="1600"/>
              <a:t>Search for new oil fields by Shell</a:t>
            </a:r>
          </a:p>
          <a:p>
            <a:endParaRPr lang="en-US" sz="1600"/>
          </a:p>
          <a:p>
            <a:r>
              <a:rPr lang="en-US" sz="1600"/>
              <a:t>Smart app suggestion on Android</a:t>
            </a:r>
          </a:p>
          <a:p>
            <a:endParaRPr lang="en-US" sz="1600"/>
          </a:p>
          <a:p>
            <a:r>
              <a:rPr lang="en-US" sz="1600"/>
              <a:t>Social profiling for placing advertisments by Facebook</a:t>
            </a:r>
          </a:p>
          <a:p>
            <a:endParaRPr lang="en-US" sz="1600"/>
          </a:p>
          <a:p>
            <a:r>
              <a:rPr lang="en-US" sz="160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42474A-9EE2-CCC8-14D1-EB21962E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27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F4B02587-420B-4DE8-BF49-B53BC347B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1" y="1268760"/>
            <a:ext cx="10753195" cy="5040560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Focus on:</a:t>
            </a:r>
          </a:p>
          <a:p>
            <a:pPr lvl="1"/>
            <a:r>
              <a:rPr lang="en-US" sz="1400" dirty="0"/>
              <a:t>Building models for given a given data set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Evaluation of the accuracy of the model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C108B5-4DEE-4E1A-8624-E958128F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Model-centric vs. system-wide focus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AF5E96F8-F274-4054-B57F-E1F646F229DC}"/>
              </a:ext>
            </a:extLst>
          </p:cNvPr>
          <p:cNvGraphicFramePr/>
          <p:nvPr/>
        </p:nvGraphicFramePr>
        <p:xfrm>
          <a:off x="504211" y="2288490"/>
          <a:ext cx="8128000" cy="687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FB8542E-DCBB-42DC-8005-A877FAFF3DAE}"/>
              </a:ext>
            </a:extLst>
          </p:cNvPr>
          <p:cNvSpPr txBox="1"/>
          <p:nvPr/>
        </p:nvSpPr>
        <p:spPr>
          <a:xfrm>
            <a:off x="429514" y="1762423"/>
            <a:ext cx="3382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Traditional model focus (data science):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EA553F8-EF27-4993-A04E-523C2B74C3E4}"/>
              </a:ext>
            </a:extLst>
          </p:cNvPr>
          <p:cNvCxnSpPr/>
          <p:nvPr/>
        </p:nvCxnSpPr>
        <p:spPr bwMode="auto">
          <a:xfrm>
            <a:off x="5661212" y="2218765"/>
            <a:ext cx="0" cy="152400"/>
          </a:xfrm>
          <a:prstGeom prst="straightConnector1">
            <a:avLst/>
          </a:prstGeom>
          <a:noFill/>
          <a:ln>
            <a:solidFill>
              <a:schemeClr val="tx1"/>
            </a:solidFill>
            <a:prstDash val="sysDot"/>
            <a:tailEnd type="triangle"/>
          </a:ln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0F44E21-138C-45B3-A1AE-15B143C42D82}"/>
              </a:ext>
            </a:extLst>
          </p:cNvPr>
          <p:cNvCxnSpPr/>
          <p:nvPr/>
        </p:nvCxnSpPr>
        <p:spPr bwMode="auto">
          <a:xfrm>
            <a:off x="6759389" y="2212290"/>
            <a:ext cx="0" cy="152400"/>
          </a:xfrm>
          <a:prstGeom prst="straightConnector1">
            <a:avLst/>
          </a:prstGeom>
          <a:noFill/>
          <a:ln>
            <a:solidFill>
              <a:schemeClr val="tx1"/>
            </a:solidFill>
            <a:prstDash val="sysDot"/>
            <a:tailEnd type="triangle"/>
          </a:ln>
        </p:spPr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1B0288D-CCE8-4DD3-AF77-6E95432CEA35}"/>
              </a:ext>
            </a:extLst>
          </p:cNvPr>
          <p:cNvCxnSpPr/>
          <p:nvPr/>
        </p:nvCxnSpPr>
        <p:spPr bwMode="auto">
          <a:xfrm>
            <a:off x="5661212" y="2218765"/>
            <a:ext cx="2254623" cy="0"/>
          </a:xfrm>
          <a:prstGeom prst="line">
            <a:avLst/>
          </a:prstGeom>
          <a:noFill/>
          <a:ln>
            <a:solidFill>
              <a:schemeClr val="tx1"/>
            </a:solidFill>
            <a:prstDash val="sysDot"/>
          </a:ln>
        </p:spPr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D420B6B-63C3-45C5-9004-2B0399030866}"/>
              </a:ext>
            </a:extLst>
          </p:cNvPr>
          <p:cNvCxnSpPr/>
          <p:nvPr/>
        </p:nvCxnSpPr>
        <p:spPr bwMode="auto">
          <a:xfrm>
            <a:off x="7915835" y="2218765"/>
            <a:ext cx="0" cy="145925"/>
          </a:xfrm>
          <a:prstGeom prst="line">
            <a:avLst/>
          </a:prstGeom>
          <a:noFill/>
          <a:ln>
            <a:solidFill>
              <a:schemeClr val="tx1"/>
            </a:solidFill>
            <a:prstDash val="sysDot"/>
          </a:ln>
        </p:spPr>
      </p:cxnSp>
      <p:sp>
        <p:nvSpPr>
          <p:cNvPr id="31" name="Geschweifte Klammer links 30">
            <a:extLst>
              <a:ext uri="{FF2B5EF4-FFF2-40B4-BE49-F238E27FC236}">
                <a16:creationId xmlns:a16="http://schemas.microsoft.com/office/drawing/2014/main" id="{DE0038A8-3D04-4DF5-BEFB-C72685657D76}"/>
              </a:ext>
            </a:extLst>
          </p:cNvPr>
          <p:cNvSpPr/>
          <p:nvPr/>
        </p:nvSpPr>
        <p:spPr bwMode="auto">
          <a:xfrm rot="16200000">
            <a:off x="6172304" y="710516"/>
            <a:ext cx="262205" cy="4793737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48668ED-E015-4F23-B0DC-E5ADA0CFC6B3}"/>
              </a:ext>
            </a:extLst>
          </p:cNvPr>
          <p:cNvSpPr txBox="1"/>
          <p:nvPr/>
        </p:nvSpPr>
        <p:spPr>
          <a:xfrm>
            <a:off x="4955024" y="3235531"/>
            <a:ext cx="2696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Typical machine learning book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1D776B-8F81-040C-02EA-D7CBF2CF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6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B47D6650-7D85-440C-BBB8-6D916EC5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1" y="1268760"/>
            <a:ext cx="10753195" cy="5040560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de-DE" sz="1600" dirty="0"/>
              <a:t>Focus on:</a:t>
            </a:r>
          </a:p>
          <a:p>
            <a:pPr lvl="1"/>
            <a:r>
              <a:rPr lang="en-US" sz="1400" dirty="0"/>
              <a:t>Experimenting</a:t>
            </a:r>
          </a:p>
          <a:p>
            <a:pPr lvl="1"/>
            <a:r>
              <a:rPr lang="en-US" sz="1400" dirty="0"/>
              <a:t>Deploying</a:t>
            </a:r>
          </a:p>
          <a:p>
            <a:pPr lvl="1"/>
            <a:r>
              <a:rPr lang="en-US" sz="1400" dirty="0"/>
              <a:t>Scaling training and serving</a:t>
            </a:r>
          </a:p>
          <a:p>
            <a:pPr lvl="1"/>
            <a:r>
              <a:rPr lang="en-US" sz="1400" dirty="0"/>
              <a:t>Model monitoring and updating</a:t>
            </a:r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C108B5-4DEE-4E1A-8624-E958128F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Model-centric vs. system-wide focus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E93A8F0-AF9E-408E-9FB6-FF802CDDB939}"/>
              </a:ext>
            </a:extLst>
          </p:cNvPr>
          <p:cNvSpPr txBox="1"/>
          <p:nvPr/>
        </p:nvSpPr>
        <p:spPr>
          <a:xfrm>
            <a:off x="335361" y="1563439"/>
            <a:ext cx="4410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Automating pipelines and </a:t>
            </a:r>
            <a:r>
              <a:rPr lang="en-US" sz="1600" dirty="0" err="1"/>
              <a:t>MLOps</a:t>
            </a:r>
            <a:r>
              <a:rPr lang="en-US" sz="1600" dirty="0"/>
              <a:t> (ML engineering)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EC644BC-CB2C-46E3-8FEE-C2BD0E83A5BB}"/>
              </a:ext>
            </a:extLst>
          </p:cNvPr>
          <p:cNvCxnSpPr/>
          <p:nvPr/>
        </p:nvCxnSpPr>
        <p:spPr bwMode="auto">
          <a:xfrm>
            <a:off x="5690346" y="2129602"/>
            <a:ext cx="0" cy="152400"/>
          </a:xfrm>
          <a:prstGeom prst="straightConnector1">
            <a:avLst/>
          </a:prstGeom>
          <a:noFill/>
          <a:ln>
            <a:solidFill>
              <a:schemeClr val="tx1"/>
            </a:solidFill>
            <a:prstDash val="sysDot"/>
            <a:tailEnd type="triangle"/>
          </a:ln>
        </p:spPr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240C3E0-67ED-4C15-AC8E-450DA5EA2890}"/>
              </a:ext>
            </a:extLst>
          </p:cNvPr>
          <p:cNvCxnSpPr/>
          <p:nvPr/>
        </p:nvCxnSpPr>
        <p:spPr bwMode="auto">
          <a:xfrm>
            <a:off x="6788523" y="2123127"/>
            <a:ext cx="0" cy="152400"/>
          </a:xfrm>
          <a:prstGeom prst="straightConnector1">
            <a:avLst/>
          </a:prstGeom>
          <a:noFill/>
          <a:ln>
            <a:solidFill>
              <a:schemeClr val="tx1"/>
            </a:solidFill>
            <a:prstDash val="sysDot"/>
            <a:tailEnd type="triangle"/>
          </a:ln>
        </p:spPr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D80EACA-F3FA-4CC7-83DA-918CFD89C0EF}"/>
              </a:ext>
            </a:extLst>
          </p:cNvPr>
          <p:cNvCxnSpPr/>
          <p:nvPr/>
        </p:nvCxnSpPr>
        <p:spPr bwMode="auto">
          <a:xfrm>
            <a:off x="5690346" y="2129602"/>
            <a:ext cx="2254623" cy="0"/>
          </a:xfrm>
          <a:prstGeom prst="line">
            <a:avLst/>
          </a:prstGeom>
          <a:noFill/>
          <a:ln>
            <a:solidFill>
              <a:schemeClr val="tx1"/>
            </a:solidFill>
            <a:prstDash val="sysDot"/>
          </a:ln>
        </p:spPr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4C66CE0-CCE3-4ED5-918D-E46CD4D20D2E}"/>
              </a:ext>
            </a:extLst>
          </p:cNvPr>
          <p:cNvCxnSpPr/>
          <p:nvPr/>
        </p:nvCxnSpPr>
        <p:spPr bwMode="auto">
          <a:xfrm>
            <a:off x="7944969" y="2129602"/>
            <a:ext cx="0" cy="145925"/>
          </a:xfrm>
          <a:prstGeom prst="line">
            <a:avLst/>
          </a:prstGeom>
          <a:noFill/>
          <a:ln>
            <a:solidFill>
              <a:schemeClr val="tx1"/>
            </a:solidFill>
            <a:prstDash val="sysDot"/>
          </a:ln>
        </p:spPr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2A9ED93-EB68-4280-9DB0-21EA7637A815}"/>
              </a:ext>
            </a:extLst>
          </p:cNvPr>
          <p:cNvCxnSpPr>
            <a:cxnSpLocks/>
          </p:cNvCxnSpPr>
          <p:nvPr/>
        </p:nvCxnSpPr>
        <p:spPr bwMode="auto">
          <a:xfrm>
            <a:off x="2216522" y="2017046"/>
            <a:ext cx="0" cy="265453"/>
          </a:xfrm>
          <a:prstGeom prst="straightConnector1">
            <a:avLst/>
          </a:prstGeom>
          <a:noFill/>
          <a:ln>
            <a:solidFill>
              <a:schemeClr val="tx1"/>
            </a:solidFill>
            <a:prstDash val="sysDot"/>
            <a:tailEnd type="triangle"/>
          </a:ln>
        </p:spPr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8C1F26C-B19F-4F40-890F-98A1A10BDB8A}"/>
              </a:ext>
            </a:extLst>
          </p:cNvPr>
          <p:cNvCxnSpPr>
            <a:cxnSpLocks/>
          </p:cNvCxnSpPr>
          <p:nvPr/>
        </p:nvCxnSpPr>
        <p:spPr bwMode="auto">
          <a:xfrm>
            <a:off x="2216522" y="2017046"/>
            <a:ext cx="7987553" cy="0"/>
          </a:xfrm>
          <a:prstGeom prst="line">
            <a:avLst/>
          </a:prstGeom>
          <a:noFill/>
          <a:ln>
            <a:solidFill>
              <a:schemeClr val="tx1"/>
            </a:solidFill>
            <a:prstDash val="sysDot"/>
          </a:ln>
        </p:spPr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99DD6FB-CD83-4C6B-AC58-A9437C9DADE6}"/>
              </a:ext>
            </a:extLst>
          </p:cNvPr>
          <p:cNvCxnSpPr>
            <a:cxnSpLocks/>
          </p:cNvCxnSpPr>
          <p:nvPr/>
        </p:nvCxnSpPr>
        <p:spPr bwMode="auto">
          <a:xfrm>
            <a:off x="10204075" y="2017046"/>
            <a:ext cx="0" cy="252006"/>
          </a:xfrm>
          <a:prstGeom prst="line">
            <a:avLst/>
          </a:prstGeom>
          <a:noFill/>
          <a:ln>
            <a:solidFill>
              <a:schemeClr val="tx1"/>
            </a:solidFill>
            <a:prstDash val="sysDot"/>
          </a:ln>
        </p:spPr>
      </p:cxn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F128A7E1-304B-464B-9178-7175683B7BEF}"/>
              </a:ext>
            </a:extLst>
          </p:cNvPr>
          <p:cNvSpPr/>
          <p:nvPr/>
        </p:nvSpPr>
        <p:spPr bwMode="auto">
          <a:xfrm rot="16200000">
            <a:off x="6649852" y="2362982"/>
            <a:ext cx="262205" cy="1309972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81E2659-6B54-492E-B6BA-211AEBA4F8D3}"/>
              </a:ext>
            </a:extLst>
          </p:cNvPr>
          <p:cNvSpPr txBox="1"/>
          <p:nvPr/>
        </p:nvSpPr>
        <p:spPr>
          <a:xfrm>
            <a:off x="6104402" y="3112975"/>
            <a:ext cx="1321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Cloud, scaling</a:t>
            </a:r>
          </a:p>
        </p:txBody>
      </p:sp>
      <p:sp>
        <p:nvSpPr>
          <p:cNvPr id="35" name="Geschweifte Klammer links 34">
            <a:extLst>
              <a:ext uri="{FF2B5EF4-FFF2-40B4-BE49-F238E27FC236}">
                <a16:creationId xmlns:a16="http://schemas.microsoft.com/office/drawing/2014/main" id="{F7616D62-1209-4F95-87E9-2615EB45C4D2}"/>
              </a:ext>
            </a:extLst>
          </p:cNvPr>
          <p:cNvSpPr/>
          <p:nvPr/>
        </p:nvSpPr>
        <p:spPr bwMode="auto">
          <a:xfrm rot="16200000">
            <a:off x="8926887" y="2362982"/>
            <a:ext cx="262205" cy="1309972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A605DBE-62BE-43C9-A744-B44E2E1278CD}"/>
              </a:ext>
            </a:extLst>
          </p:cNvPr>
          <p:cNvSpPr txBox="1"/>
          <p:nvPr/>
        </p:nvSpPr>
        <p:spPr>
          <a:xfrm>
            <a:off x="8381437" y="3112975"/>
            <a:ext cx="1321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Cloud, scaling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5FBB1759-8A06-45AF-876B-E0438588C0C7}"/>
              </a:ext>
            </a:extLst>
          </p:cNvPr>
          <p:cNvSpPr/>
          <p:nvPr/>
        </p:nvSpPr>
        <p:spPr bwMode="auto">
          <a:xfrm rot="16200000">
            <a:off x="8437332" y="1252069"/>
            <a:ext cx="262205" cy="482666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B116A1F-FE06-4DBE-811F-530767AB108A}"/>
              </a:ext>
            </a:extLst>
          </p:cNvPr>
          <p:cNvSpPr txBox="1"/>
          <p:nvPr/>
        </p:nvSpPr>
        <p:spPr>
          <a:xfrm>
            <a:off x="7818068" y="3795706"/>
            <a:ext cx="15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Focus of </a:t>
            </a:r>
            <a:r>
              <a:rPr lang="en-US" sz="1600" dirty="0" err="1"/>
              <a:t>MLOps</a:t>
            </a:r>
            <a:endParaRPr lang="en-US" sz="1600" dirty="0"/>
          </a:p>
        </p:txBody>
      </p:sp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98A2A359-72AA-42D8-B69A-FBD38F0F1513}"/>
              </a:ext>
            </a:extLst>
          </p:cNvPr>
          <p:cNvSpPr/>
          <p:nvPr/>
        </p:nvSpPr>
        <p:spPr bwMode="auto">
          <a:xfrm rot="16200000">
            <a:off x="6166605" y="-427538"/>
            <a:ext cx="262205" cy="9368121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F05AB0F-E03D-4066-9BA9-B87B3F190517}"/>
              </a:ext>
            </a:extLst>
          </p:cNvPr>
          <p:cNvSpPr txBox="1"/>
          <p:nvPr/>
        </p:nvSpPr>
        <p:spPr>
          <a:xfrm>
            <a:off x="5743636" y="4488347"/>
            <a:ext cx="1260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 pipeline automation</a:t>
            </a:r>
          </a:p>
        </p:txBody>
      </p:sp>
      <p:graphicFrame>
        <p:nvGraphicFramePr>
          <p:cNvPr id="30" name="Diagramm 29">
            <a:extLst>
              <a:ext uri="{FF2B5EF4-FFF2-40B4-BE49-F238E27FC236}">
                <a16:creationId xmlns:a16="http://schemas.microsoft.com/office/drawing/2014/main" id="{126BD580-AA8D-4D4B-B63C-84EAD576C7FC}"/>
              </a:ext>
            </a:extLst>
          </p:cNvPr>
          <p:cNvGraphicFramePr/>
          <p:nvPr/>
        </p:nvGraphicFramePr>
        <p:xfrm>
          <a:off x="8490538" y="2205802"/>
          <a:ext cx="2444876" cy="687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1" name="Diagramm 40">
            <a:extLst>
              <a:ext uri="{FF2B5EF4-FFF2-40B4-BE49-F238E27FC236}">
                <a16:creationId xmlns:a16="http://schemas.microsoft.com/office/drawing/2014/main" id="{3E5092A4-BA57-4BAC-B80F-D38D7BF3F070}"/>
              </a:ext>
            </a:extLst>
          </p:cNvPr>
          <p:cNvGraphicFramePr/>
          <p:nvPr/>
        </p:nvGraphicFramePr>
        <p:xfrm>
          <a:off x="504211" y="2194589"/>
          <a:ext cx="8128000" cy="687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755503-A662-1120-7321-643C9D0E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3F99-CF17-4D47-8D32-A48EF7DFEF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2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Graphic spid="30" grpId="0">
        <p:bldAsOne/>
      </p:bldGraphic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3329</Words>
  <Application>Microsoft Office PowerPoint</Application>
  <PresentationFormat>Breitbild</PresentationFormat>
  <Paragraphs>824</Paragraphs>
  <Slides>66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3" baseType="lpstr">
      <vt:lpstr>-apple-system</vt:lpstr>
      <vt:lpstr>Arial</vt:lpstr>
      <vt:lpstr>Arial</vt:lpstr>
      <vt:lpstr>Calibri</vt:lpstr>
      <vt:lpstr>Calibri Light</vt:lpstr>
      <vt:lpstr>Wingdings</vt:lpstr>
      <vt:lpstr>Office</vt:lpstr>
      <vt:lpstr>Principles of AI Engineering  Chapter 2: System with Machine Learning</vt:lpstr>
      <vt:lpstr>Contents</vt:lpstr>
      <vt:lpstr>The role of ML in a System</vt:lpstr>
      <vt:lpstr>Machine learning as a small feature in a system</vt:lpstr>
      <vt:lpstr>Machine learning as a core component </vt:lpstr>
      <vt:lpstr>… but in both cases a fairly small part of the system</vt:lpstr>
      <vt:lpstr>Many examples of ML in production</vt:lpstr>
      <vt:lpstr>Model-centric vs. system-wide focus</vt:lpstr>
      <vt:lpstr>Model-centric vs. system-wide focus</vt:lpstr>
      <vt:lpstr>MLOps infrastructure</vt:lpstr>
      <vt:lpstr>View on ML-enabled system in production</vt:lpstr>
      <vt:lpstr>Model goals vs.  system goals</vt:lpstr>
      <vt:lpstr>Case study: Self-help legal chatbot</vt:lpstr>
      <vt:lpstr>Previous system: Guided chat</vt:lpstr>
      <vt:lpstr>Initial vision</vt:lpstr>
      <vt:lpstr>Buy or build?!</vt:lpstr>
      <vt:lpstr>Data science challenges</vt:lpstr>
      <vt:lpstr>Live exercise</vt:lpstr>
      <vt:lpstr>Status meeting</vt:lpstr>
      <vt:lpstr>System goals for the chatbot</vt:lpstr>
      <vt:lpstr>Accuracy is not everything in practice!</vt:lpstr>
      <vt:lpstr>Benchmark vs. production</vt:lpstr>
      <vt:lpstr>Embedding ML systems in the real world</vt:lpstr>
      <vt:lpstr>Systems thinking</vt:lpstr>
      <vt:lpstr>Example 1: Speech recognition</vt:lpstr>
      <vt:lpstr>Example 2: Audit risk</vt:lpstr>
      <vt:lpstr>Example 3: Robotics</vt:lpstr>
      <vt:lpstr>System  World feedback loops</vt:lpstr>
      <vt:lpstr>Example 4: Predictive policing</vt:lpstr>
      <vt:lpstr>ML predictions have consequences</vt:lpstr>
      <vt:lpstr>Safety is a system property</vt:lpstr>
      <vt:lpstr>Live Exercise: A smart toaster</vt:lpstr>
      <vt:lpstr>Safety Assurance in the model vs. outside the model</vt:lpstr>
      <vt:lpstr>Safety box for the smart toaster</vt:lpstr>
      <vt:lpstr>Model vs system properties</vt:lpstr>
      <vt:lpstr>Think about systems!</vt:lpstr>
      <vt:lpstr>System-level challenges for ML-enabled systems</vt:lpstr>
      <vt:lpstr>Human-AI interaction</vt:lpstr>
      <vt:lpstr>Predictions influence the world</vt:lpstr>
      <vt:lpstr>Model outputs and user interactions</vt:lpstr>
      <vt:lpstr>Types of result presentations</vt:lpstr>
      <vt:lpstr>Live Exercise: Self-driving car</vt:lpstr>
      <vt:lpstr>Operating production ML systems</vt:lpstr>
      <vt:lpstr>Things change …</vt:lpstr>
      <vt:lpstr>Example: Speech recognition</vt:lpstr>
      <vt:lpstr>Monitoring in production</vt:lpstr>
      <vt:lpstr>Using data improves the system!</vt:lpstr>
      <vt:lpstr>„Pipeline thinking“</vt:lpstr>
      <vt:lpstr>Shift from model focus to pipeline focus</vt:lpstr>
      <vt:lpstr>Deductive and inductive reasoning</vt:lpstr>
      <vt:lpstr>Observations, paradigms, theories, and experiments</vt:lpstr>
      <vt:lpstr>Deductive reasoning</vt:lpstr>
      <vt:lpstr>Inductive reasoning</vt:lpstr>
      <vt:lpstr>Managing software complexity</vt:lpstr>
      <vt:lpstr>Methods to manage complexity</vt:lpstr>
      <vt:lpstr>Example: Mangage complexity within code</vt:lpstr>
      <vt:lpstr>Divide and conquer</vt:lpstr>
      <vt:lpstr>Debugging and assigning blame</vt:lpstr>
      <vt:lpstr>Strict correctness assumption</vt:lpstr>
      <vt:lpstr>Lack of specifications</vt:lpstr>
      <vt:lpstr>Weak correctness assumption</vt:lpstr>
      <vt:lpstr>Further consequences</vt:lpstr>
      <vt:lpstr>Example: Decomposition for image capturing</vt:lpstr>
      <vt:lpstr>Example: Blaming assignment?! </vt:lpstr>
      <vt:lpstr>Fixing mistakes may introduce mistakes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Engineering  Chapter 2: System with Machine Learning</dc:title>
  <dc:creator>Steffen Herbold</dc:creator>
  <cp:lastModifiedBy>Herbold, Steffen</cp:lastModifiedBy>
  <cp:revision>14</cp:revision>
  <dcterms:created xsi:type="dcterms:W3CDTF">2022-06-01T08:01:13Z</dcterms:created>
  <dcterms:modified xsi:type="dcterms:W3CDTF">2023-09-26T07:37:32Z</dcterms:modified>
</cp:coreProperties>
</file>